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70"/>
  </p:notesMasterIdLst>
  <p:sldIdLst>
    <p:sldId id="256" r:id="rId2"/>
    <p:sldId id="271" r:id="rId3"/>
    <p:sldId id="285" r:id="rId4"/>
    <p:sldId id="350" r:id="rId5"/>
    <p:sldId id="351" r:id="rId6"/>
    <p:sldId id="293" r:id="rId7"/>
    <p:sldId id="289" r:id="rId8"/>
    <p:sldId id="274" r:id="rId9"/>
    <p:sldId id="352" r:id="rId10"/>
    <p:sldId id="362" r:id="rId11"/>
    <p:sldId id="363" r:id="rId12"/>
    <p:sldId id="291" r:id="rId13"/>
    <p:sldId id="301" r:id="rId14"/>
    <p:sldId id="302" r:id="rId15"/>
    <p:sldId id="278" r:id="rId16"/>
    <p:sldId id="279" r:id="rId17"/>
    <p:sldId id="280" r:id="rId18"/>
    <p:sldId id="311" r:id="rId19"/>
    <p:sldId id="312" r:id="rId20"/>
    <p:sldId id="313" r:id="rId21"/>
    <p:sldId id="303" r:id="rId22"/>
    <p:sldId id="353" r:id="rId23"/>
    <p:sldId id="304" r:id="rId24"/>
    <p:sldId id="306" r:id="rId25"/>
    <p:sldId id="308" r:id="rId26"/>
    <p:sldId id="364" r:id="rId27"/>
    <p:sldId id="309" r:id="rId28"/>
    <p:sldId id="310" r:id="rId29"/>
    <p:sldId id="314" r:id="rId30"/>
    <p:sldId id="320" r:id="rId31"/>
    <p:sldId id="354" r:id="rId32"/>
    <p:sldId id="321" r:id="rId33"/>
    <p:sldId id="322" r:id="rId34"/>
    <p:sldId id="323" r:id="rId35"/>
    <p:sldId id="355" r:id="rId36"/>
    <p:sldId id="324" r:id="rId37"/>
    <p:sldId id="325" r:id="rId38"/>
    <p:sldId id="356" r:id="rId39"/>
    <p:sldId id="357" r:id="rId40"/>
    <p:sldId id="326" r:id="rId41"/>
    <p:sldId id="327" r:id="rId42"/>
    <p:sldId id="330" r:id="rId43"/>
    <p:sldId id="331" r:id="rId44"/>
    <p:sldId id="333" r:id="rId45"/>
    <p:sldId id="334" r:id="rId46"/>
    <p:sldId id="332" r:id="rId47"/>
    <p:sldId id="358" r:id="rId48"/>
    <p:sldId id="346" r:id="rId49"/>
    <p:sldId id="328" r:id="rId50"/>
    <p:sldId id="319" r:id="rId51"/>
    <p:sldId id="341" r:id="rId52"/>
    <p:sldId id="360" r:id="rId53"/>
    <p:sldId id="359" r:id="rId54"/>
    <p:sldId id="335" r:id="rId55"/>
    <p:sldId id="336" r:id="rId56"/>
    <p:sldId id="337" r:id="rId57"/>
    <p:sldId id="338" r:id="rId58"/>
    <p:sldId id="339" r:id="rId59"/>
    <p:sldId id="340" r:id="rId60"/>
    <p:sldId id="316" r:id="rId61"/>
    <p:sldId id="317" r:id="rId62"/>
    <p:sldId id="318" r:id="rId63"/>
    <p:sldId id="329" r:id="rId64"/>
    <p:sldId id="300" r:id="rId65"/>
    <p:sldId id="294" r:id="rId66"/>
    <p:sldId id="343" r:id="rId67"/>
    <p:sldId id="345" r:id="rId68"/>
    <p:sldId id="344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1. Introdução" id="{631EC9D2-8C10-4D5F-A995-5D804A7B921B}">
          <p14:sldIdLst>
            <p14:sldId id="271"/>
            <p14:sldId id="285"/>
            <p14:sldId id="350"/>
            <p14:sldId id="351"/>
            <p14:sldId id="293"/>
            <p14:sldId id="289"/>
          </p14:sldIdLst>
        </p14:section>
        <p14:section name="2. Marco teórico" id="{7E8B1752-E27E-46C0-B627-BFADF848E454}">
          <p14:sldIdLst>
            <p14:sldId id="274"/>
            <p14:sldId id="352"/>
            <p14:sldId id="362"/>
            <p14:sldId id="363"/>
            <p14:sldId id="291"/>
            <p14:sldId id="301"/>
            <p14:sldId id="302"/>
          </p14:sldIdLst>
        </p14:section>
        <p14:section name="3. Modelagem" id="{44107122-2B3F-43BC-8C99-4633C768A6D4}">
          <p14:sldIdLst>
            <p14:sldId id="278"/>
            <p14:sldId id="279"/>
            <p14:sldId id="280"/>
            <p14:sldId id="311"/>
            <p14:sldId id="312"/>
            <p14:sldId id="313"/>
          </p14:sldIdLst>
        </p14:section>
        <p14:section name="4. Estrutura da Instituição" id="{40CB493A-3A91-4701-BB1E-E71CD519D621}">
          <p14:sldIdLst>
            <p14:sldId id="303"/>
            <p14:sldId id="353"/>
            <p14:sldId id="304"/>
            <p14:sldId id="306"/>
            <p14:sldId id="308"/>
            <p14:sldId id="364"/>
            <p14:sldId id="309"/>
            <p14:sldId id="310"/>
          </p14:sldIdLst>
        </p14:section>
        <p14:section name="5. Desenvolvimento" id="{0E6559F3-DF50-4EC2-9F78-9C35365435C0}">
          <p14:sldIdLst>
            <p14:sldId id="314"/>
            <p14:sldId id="320"/>
            <p14:sldId id="354"/>
            <p14:sldId id="321"/>
            <p14:sldId id="322"/>
            <p14:sldId id="323"/>
            <p14:sldId id="355"/>
            <p14:sldId id="324"/>
            <p14:sldId id="325"/>
            <p14:sldId id="356"/>
            <p14:sldId id="357"/>
            <p14:sldId id="326"/>
            <p14:sldId id="327"/>
            <p14:sldId id="330"/>
            <p14:sldId id="331"/>
            <p14:sldId id="333"/>
            <p14:sldId id="334"/>
            <p14:sldId id="332"/>
            <p14:sldId id="358"/>
            <p14:sldId id="346"/>
            <p14:sldId id="328"/>
          </p14:sldIdLst>
        </p14:section>
        <p14:section name="6. Resultados" id="{53284960-946E-4BE6-903B-C4660CBCB771}">
          <p14:sldIdLst>
            <p14:sldId id="319"/>
            <p14:sldId id="341"/>
            <p14:sldId id="360"/>
            <p14:sldId id="359"/>
            <p14:sldId id="335"/>
            <p14:sldId id="336"/>
            <p14:sldId id="337"/>
            <p14:sldId id="338"/>
            <p14:sldId id="339"/>
            <p14:sldId id="340"/>
            <p14:sldId id="316"/>
          </p14:sldIdLst>
        </p14:section>
        <p14:section name="7. Conclusões" id="{314D5F90-7A40-4948-B20B-B14B07C83734}">
          <p14:sldIdLst>
            <p14:sldId id="317"/>
            <p14:sldId id="318"/>
            <p14:sldId id="329"/>
          </p14:sldIdLst>
        </p14:section>
        <p14:section name="Fim" id="{22976D6D-4591-4AB9-9441-96511BAE69AE}">
          <p14:sldIdLst>
            <p14:sldId id="300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1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788"/>
    <a:srgbClr val="1A9EA3"/>
    <a:srgbClr val="115E8C"/>
    <a:srgbClr val="19AAA7"/>
    <a:srgbClr val="1A93A6"/>
    <a:srgbClr val="ACACAC"/>
    <a:srgbClr val="D9D9D9"/>
    <a:srgbClr val="1C96A5"/>
    <a:srgbClr val="0E377A"/>
    <a:srgbClr val="168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51" autoAdjust="0"/>
    <p:restoredTop sz="93634" autoAdjust="0"/>
  </p:normalViewPr>
  <p:slideViewPr>
    <p:cSldViewPr>
      <p:cViewPr varScale="1">
        <p:scale>
          <a:sx n="85" d="100"/>
          <a:sy n="85" d="100"/>
        </p:scale>
        <p:origin x="317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Modelagem (MURRAY; MÜLLER; RUDOVÁ, 2007)</a:t>
            </a:r>
          </a:p>
          <a:p>
            <a:pPr lvl="1"/>
            <a:r>
              <a:rPr lang="pt-BR" sz="2400" dirty="0"/>
              <a:t>Soluções únicas por universidade</a:t>
            </a:r>
          </a:p>
          <a:p>
            <a:r>
              <a:rPr lang="pt-BR" sz="2800" dirty="0"/>
              <a:t>Soluções práticas possíveis</a:t>
            </a:r>
          </a:p>
          <a:p>
            <a:r>
              <a:rPr lang="pt-BR" sz="2800" dirty="0"/>
              <a:t>Interface focada no usuário como minimização de atrito com os usuários (ANDRE; DINATA, 2018; ALENCAR, 2019)</a:t>
            </a:r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2.1.1: Questões sobre a complexidade do problema</a:t>
            </a:r>
          </a:p>
        </p:txBody>
      </p:sp>
    </p:spTree>
    <p:extLst>
      <p:ext uri="{BB962C8B-B14F-4D97-AF65-F5344CB8AC3E}">
        <p14:creationId xmlns:p14="http://schemas.microsoft.com/office/powerpoint/2010/main" val="127360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Multidimensionalidade vs otimalidade (MIRANDA; REY; ROBLES, 2012)</a:t>
            </a:r>
          </a:p>
          <a:p>
            <a:pPr lvl="1"/>
            <a:r>
              <a:rPr lang="pt-BR" sz="2600" dirty="0"/>
              <a:t>Busca manual</a:t>
            </a:r>
          </a:p>
          <a:p>
            <a:pPr lvl="1"/>
            <a:r>
              <a:rPr lang="pt-BR" sz="2600" dirty="0"/>
              <a:t>Erros humanos</a:t>
            </a:r>
          </a:p>
          <a:p>
            <a:pPr lvl="2"/>
            <a:r>
              <a:rPr lang="pt-BR" sz="2400" dirty="0"/>
              <a:t>Diferentes áreas de atuação dentro da instituição</a:t>
            </a:r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2.1.2: Possíveis erros na gestão das informações</a:t>
            </a:r>
          </a:p>
        </p:txBody>
      </p:sp>
    </p:spTree>
    <p:extLst>
      <p:ext uri="{BB962C8B-B14F-4D97-AF65-F5344CB8AC3E}">
        <p14:creationId xmlns:p14="http://schemas.microsoft.com/office/powerpoint/2010/main" val="189733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2: (POULSEN; BANDEIRA, 2012) - Alterado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82735" y="872740"/>
            <a:ext cx="74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2.1 – Resumo de trabalhos, parâmetros, dimensões, tempo e técnicas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3F62B9-8F91-2597-AD9A-6A5262DA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7" y="1242072"/>
            <a:ext cx="9450105" cy="5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8288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2.3: Problema de </a:t>
            </a:r>
            <a:r>
              <a:rPr lang="pt-BR" i="1" dirty="0"/>
              <a:t>timetabling</a:t>
            </a:r>
            <a:r>
              <a:rPr lang="pt-BR" dirty="0"/>
              <a:t> na UENF (PTT-UENF)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5"/>
            <a:ext cx="11160124" cy="1890021"/>
          </a:xfrm>
        </p:spPr>
        <p:txBody>
          <a:bodyPr anchor="t">
            <a:noAutofit/>
          </a:bodyPr>
          <a:lstStyle/>
          <a:p>
            <a:r>
              <a:rPr lang="pt-BR" sz="2000" dirty="0"/>
              <a:t>Heurística construtiva para o PTT-UENF (SANTOS, 2013)</a:t>
            </a:r>
          </a:p>
          <a:p>
            <a:pPr lvl="1"/>
            <a:r>
              <a:rPr lang="pt-BR" sz="1800" dirty="0"/>
              <a:t>Objetivo: encontrar solução de grade ótima para Ciência da Computação na UENF</a:t>
            </a:r>
          </a:p>
          <a:p>
            <a:pPr lvl="1"/>
            <a:r>
              <a:rPr lang="pt-BR" sz="1800" dirty="0"/>
              <a:t>Apresentou diversos métodos construtivos, de refinamento, podendo usar também meta-heurísticas</a:t>
            </a:r>
          </a:p>
          <a:p>
            <a:pPr lvl="1"/>
            <a:r>
              <a:rPr lang="pt-BR" sz="1800" dirty="0"/>
              <a:t>Utilizou de uma matriz de preferência para a distribuição das disciplinas, com o </a:t>
            </a:r>
            <a:r>
              <a:rPr lang="pt-BR" sz="1800" i="1" dirty="0"/>
              <a:t>Simulated Annealing</a:t>
            </a:r>
            <a:r>
              <a:rPr lang="pt-BR" sz="1800" dirty="0"/>
              <a:t> para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E46F-2CF4-1B9A-201B-A470DBBC0BFD}"/>
              </a:ext>
            </a:extLst>
          </p:cNvPr>
          <p:cNvSpPr txBox="1">
            <a:spLocks/>
          </p:cNvSpPr>
          <p:nvPr/>
        </p:nvSpPr>
        <p:spPr>
          <a:xfrm>
            <a:off x="335936" y="3429000"/>
            <a:ext cx="10980122" cy="29700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Metaheurísticas para o PTT-UENF (SILVEIRA, 2014)</a:t>
            </a:r>
          </a:p>
          <a:p>
            <a:pPr lvl="1"/>
            <a:r>
              <a:rPr lang="pt-BR" sz="1800" dirty="0"/>
              <a:t>Mesmo objetivo que o anterior</a:t>
            </a:r>
          </a:p>
          <a:p>
            <a:pPr lvl="1"/>
            <a:r>
              <a:rPr lang="pt-BR" sz="1800" dirty="0"/>
              <a:t>Métodos heurísticos: Construção Gulosa e Busca Local; Metaheurísticos: </a:t>
            </a:r>
            <a:r>
              <a:rPr lang="pt-BR" sz="1800" i="1" dirty="0"/>
              <a:t>Simulated Annealing</a:t>
            </a:r>
            <a:r>
              <a:rPr lang="pt-BR" sz="1800" dirty="0"/>
              <a:t> e Busca Tabu</a:t>
            </a:r>
          </a:p>
          <a:p>
            <a:pPr lvl="1"/>
            <a:r>
              <a:rPr lang="pt-BR" sz="1800" dirty="0"/>
              <a:t>Linguagem de programação pros métodos: C; pra interface gráfica: Java</a:t>
            </a:r>
          </a:p>
          <a:p>
            <a:pPr lvl="1"/>
            <a:r>
              <a:rPr lang="pt-BR" sz="1800" dirty="0"/>
              <a:t>Gerou quadros de horários alocando professores e disciplinas a horários</a:t>
            </a:r>
          </a:p>
          <a:p>
            <a:pPr lvl="1"/>
            <a:r>
              <a:rPr lang="pt-BR" sz="1800" dirty="0"/>
              <a:t>Trabalhos futuros:</a:t>
            </a:r>
          </a:p>
          <a:p>
            <a:pPr lvl="2"/>
            <a:r>
              <a:rPr lang="pt-BR" sz="1600" dirty="0"/>
              <a:t>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Marco Teórico 2.4: Estratégias de solução baseadas na otimização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sz="2400" dirty="0"/>
              <a:t>Relaxar restrições para encontrar soluções (DUNKE; NICKEL, 2023; SOUZA, 2000)</a:t>
            </a:r>
          </a:p>
          <a:p>
            <a:r>
              <a:rPr lang="pt-BR" sz="2400" dirty="0"/>
              <a:t>Pontos de vista das dimensões do problema (PIECHOWIAK; LAMIH, 2004)</a:t>
            </a:r>
          </a:p>
          <a:p>
            <a:r>
              <a:rPr lang="pt-BR" sz="2400" dirty="0"/>
              <a:t>Uso de soluções anteriores, soluções parciais e desvio de conflitos</a:t>
            </a:r>
          </a:p>
          <a:p>
            <a:pPr lvl="1"/>
            <a:r>
              <a:rPr lang="pt-BR" sz="2000" dirty="0"/>
              <a:t>(BURKE et al., 2000; ARRATIA-MARTÍNEZ; PADRÓN; TORRES, 2021; MIRANDA; REY; ROBLES, 2012; PIECHOWIAK; LAMIH, 2004; BURKE et al., 2000)</a:t>
            </a:r>
          </a:p>
          <a:p>
            <a:r>
              <a:rPr lang="pt-BR" sz="2400" dirty="0"/>
              <a:t>Informações ausentes e professores faltantes (ARRATIA-MARTÍNEZ; PADRÓN; TORRES, 2021)</a:t>
            </a:r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3.1: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5: (MIRANDA; REY; ROBLES, 2012) - adaptado.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56E647-6CE8-F4A6-8168-29072B25E5ED}"/>
              </a:ext>
            </a:extLst>
          </p:cNvPr>
          <p:cNvSpPr txBox="1"/>
          <p:nvPr/>
        </p:nvSpPr>
        <p:spPr>
          <a:xfrm>
            <a:off x="966867" y="682751"/>
            <a:ext cx="1025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3.1 – Estágios para a obtenção de grade horários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C2D66C-B114-A966-C909-D911842E8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1" y="1052083"/>
            <a:ext cx="11609097" cy="550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o autor, inspirado na ilustração de (ANDRE; DINATA, 2018).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0385DA-C387-C521-70EF-74683942FB9B}"/>
              </a:ext>
            </a:extLst>
          </p:cNvPr>
          <p:cNvSpPr txBox="1"/>
          <p:nvPr/>
        </p:nvSpPr>
        <p:spPr>
          <a:xfrm>
            <a:off x="1492800" y="822147"/>
            <a:ext cx="8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3.2 – Etapas do Design de Interação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1669C-550D-4D76-122E-8B8FDE6B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267" y="1191479"/>
            <a:ext cx="8963462" cy="27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O sistema deve</a:t>
            </a:r>
          </a:p>
          <a:p>
            <a:pPr lvl="1"/>
            <a:r>
              <a:rPr lang="pt-BR" sz="2400" dirty="0"/>
              <a:t>Auxiliar a coordenação de Ciência da Computação na criação de grades horárias;</a:t>
            </a:r>
          </a:p>
          <a:p>
            <a:pPr lvl="1"/>
            <a:r>
              <a:rPr lang="pt-BR" sz="2400" dirty="0"/>
              <a:t>Permitir alteração nos dados de disciplinas, professores, salas, alunos, turmas e horários;</a:t>
            </a:r>
          </a:p>
          <a:p>
            <a:pPr lvl="1"/>
            <a:r>
              <a:rPr lang="pt-BR" sz="2400" dirty="0"/>
              <a:t>Identificar e representar de forma visual os conflitos, além de permitir sua correção;</a:t>
            </a:r>
          </a:p>
          <a:p>
            <a:pPr lvl="1"/>
            <a:r>
              <a:rPr lang="pt-BR" sz="2400" dirty="0"/>
              <a:t>Criar uma grade horária inicial</a:t>
            </a:r>
          </a:p>
          <a:p>
            <a:pPr lvl="1"/>
            <a:r>
              <a:rPr lang="pt-BR" sz="2400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3.4: Banco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AE2126B-16FE-7CD9-6B48-68A1E2DA4FD0}"/>
              </a:ext>
            </a:extLst>
          </p:cNvPr>
          <p:cNvGrpSpPr/>
          <p:nvPr/>
        </p:nvGrpSpPr>
        <p:grpSpPr>
          <a:xfrm>
            <a:off x="-3343" y="1020784"/>
            <a:ext cx="12195343" cy="5404888"/>
            <a:chOff x="-3343" y="1020784"/>
            <a:chExt cx="12195343" cy="5404888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086995B-CA9B-CD9D-EA0A-366937E6FEE5}"/>
                </a:ext>
              </a:extLst>
            </p:cNvPr>
            <p:cNvSpPr txBox="1"/>
            <p:nvPr/>
          </p:nvSpPr>
          <p:spPr>
            <a:xfrm>
              <a:off x="-3343" y="1020784"/>
              <a:ext cx="1219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3.3 – Diagrama Conceitual do banco de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D9870B7-70A5-0913-4375-3F69A982F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62" y="1390116"/>
              <a:ext cx="11880132" cy="5035556"/>
            </a:xfrm>
            <a:prstGeom prst="rect">
              <a:avLst/>
            </a:prstGeom>
            <a:solidFill>
              <a:srgbClr val="FFFFFF"/>
            </a:solidFill>
            <a:effectLst/>
          </p:spPr>
        </p:pic>
      </p:grp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i="1" dirty="0"/>
              <a:t>Frontend</a:t>
            </a:r>
          </a:p>
          <a:p>
            <a:pPr lvl="1"/>
            <a:r>
              <a:rPr lang="pt-BR" sz="2600" dirty="0"/>
              <a:t>HTTP + JSON</a:t>
            </a:r>
          </a:p>
          <a:p>
            <a:r>
              <a:rPr lang="en-US" sz="2800" b="1" i="1" dirty="0"/>
              <a:t>Endpoints</a:t>
            </a:r>
          </a:p>
          <a:p>
            <a:pPr lvl="1"/>
            <a:r>
              <a:rPr lang="pt-BR" sz="2600" dirty="0"/>
              <a:t>recebe requisições em rotas e as encaminha</a:t>
            </a:r>
          </a:p>
          <a:p>
            <a:r>
              <a:rPr lang="pt-BR" sz="2800" b="1" dirty="0"/>
              <a:t>Funções de execução</a:t>
            </a:r>
          </a:p>
          <a:p>
            <a:pPr lvl="1"/>
            <a:r>
              <a:rPr lang="pt-BR" sz="2600" dirty="0"/>
              <a:t>interagem diretamente com o banco de dados e preparam os dados de retorno</a:t>
            </a:r>
          </a:p>
          <a:p>
            <a:r>
              <a:rPr lang="pt-BR" sz="2800" b="1" dirty="0"/>
              <a:t>Banco de dados</a:t>
            </a:r>
          </a:p>
          <a:p>
            <a:pPr lvl="1"/>
            <a:r>
              <a:rPr lang="pt-BR" sz="2600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/>
          <a:lstStyle/>
          <a:p>
            <a:r>
              <a:rPr lang="pt-BR" dirty="0"/>
              <a:t>Ensino superior, duração, mercado de trabalho e evasão</a:t>
            </a:r>
          </a:p>
          <a:p>
            <a:r>
              <a:rPr lang="pt-BR" dirty="0"/>
              <a:t>Progressão incerta: trancamentos, transferências, reprovações, empregos, falta de professores</a:t>
            </a:r>
          </a:p>
          <a:p>
            <a:r>
              <a:rPr lang="pt-BR" dirty="0"/>
              <a:t>Disciplinas ministradas semestralmente</a:t>
            </a:r>
          </a:p>
          <a:p>
            <a:pPr lvl="1"/>
            <a:r>
              <a:rPr lang="pt-BR" dirty="0"/>
              <a:t>Quais?</a:t>
            </a:r>
          </a:p>
          <a:p>
            <a:pPr lvl="1"/>
            <a:r>
              <a:rPr lang="pt-BR" dirty="0"/>
              <a:t>Por quem?</a:t>
            </a:r>
          </a:p>
          <a:p>
            <a:pPr lvl="1"/>
            <a:r>
              <a:rPr lang="pt-BR" dirty="0"/>
              <a:t>Quando?</a:t>
            </a:r>
          </a:p>
          <a:p>
            <a:pPr lvl="1"/>
            <a:r>
              <a:rPr lang="pt-BR" dirty="0"/>
              <a:t>Onde?</a:t>
            </a:r>
          </a:p>
          <a:p>
            <a:pPr lvl="1"/>
            <a:r>
              <a:rPr lang="pt-BR" dirty="0"/>
              <a:t>Para quem?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200" dirty="0"/>
              <a:t>Santos (2013) e Silveira (2014)</a:t>
            </a:r>
          </a:p>
          <a:p>
            <a:pPr lvl="1"/>
            <a:r>
              <a:rPr lang="pt-BR" sz="2800" dirty="0"/>
              <a:t>Limite de cinco disciplinas por horários</a:t>
            </a:r>
          </a:p>
          <a:p>
            <a:pPr lvl="2"/>
            <a:r>
              <a:rPr lang="pt-BR" sz="2400" dirty="0"/>
              <a:t>Atraso esperado</a:t>
            </a:r>
          </a:p>
          <a:p>
            <a:pPr lvl="1"/>
            <a:r>
              <a:rPr lang="pt-BR" sz="2800" dirty="0"/>
              <a:t>Distribuição de salas</a:t>
            </a:r>
          </a:p>
          <a:p>
            <a:pPr lvl="2"/>
            <a:r>
              <a:rPr lang="pt-BR" sz="2400" dirty="0"/>
              <a:t>Escopo da coordenação e CCT</a:t>
            </a:r>
          </a:p>
          <a:p>
            <a:pPr lvl="1"/>
            <a:r>
              <a:rPr lang="pt-BR" sz="2800" dirty="0"/>
              <a:t>Preferência por professores associados e contratados</a:t>
            </a:r>
          </a:p>
          <a:p>
            <a:pPr lvl="1"/>
            <a:r>
              <a:rPr lang="pt-BR" sz="2800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Documentos oficiais</a:t>
            </a:r>
          </a:p>
          <a:p>
            <a:pPr lvl="1"/>
            <a:r>
              <a:rPr lang="pt-BR" dirty="0"/>
              <a:t>Estatuto da UENF (UENF, 2002)</a:t>
            </a:r>
          </a:p>
          <a:p>
            <a:pPr lvl="1"/>
            <a:r>
              <a:rPr lang="pt-BR" dirty="0"/>
              <a:t>Plano de Desenvolvimento Institucional (UENF; CONSUNI, 2023)</a:t>
            </a:r>
          </a:p>
          <a:p>
            <a:pPr lvl="1"/>
            <a:r>
              <a:rPr lang="pt-BR" dirty="0"/>
              <a:t>Regimento Geral da UENF (UENF; CONSUNI, 2006)</a:t>
            </a:r>
          </a:p>
          <a:p>
            <a:pPr lvl="1"/>
            <a:r>
              <a:rPr lang="pt-BR" dirty="0"/>
              <a:t>Regimento Geral da Graduação (UENF, 2012)</a:t>
            </a:r>
          </a:p>
          <a:p>
            <a:pPr lvl="1"/>
            <a:r>
              <a:rPr lang="pt-BR" dirty="0"/>
              <a:t>Regimento da Câmara de Graduação (UENF et al., 2019)</a:t>
            </a:r>
          </a:p>
          <a:p>
            <a:pPr lvl="1"/>
            <a:r>
              <a:rPr lang="pt-BR" dirty="0"/>
              <a:t>Normas da Graduação (UENF; PROGRAD, 2019)</a:t>
            </a:r>
          </a:p>
          <a:p>
            <a:pPr lvl="1"/>
            <a:r>
              <a:rPr lang="pt-BR" dirty="0"/>
              <a:t>Projetos Pedagógicos do Curso de Ciência da Computação (UENF, 2005; UENF, 2015b; UENF, 2022)</a:t>
            </a:r>
          </a:p>
          <a:p>
            <a:pPr lvl="1"/>
            <a:r>
              <a:rPr lang="pt-BR" dirty="0"/>
              <a:t>Matriz Curricular do Curso de Ciência da Computação (UENF, 2015a)</a:t>
            </a:r>
          </a:p>
        </p:txBody>
      </p:sp>
    </p:spTree>
    <p:extLst>
      <p:ext uri="{BB962C8B-B14F-4D97-AF65-F5344CB8AC3E}">
        <p14:creationId xmlns:p14="http://schemas.microsoft.com/office/powerpoint/2010/main" val="1043553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Secretaria Acadêmica (UENF, 2002)</a:t>
            </a:r>
          </a:p>
          <a:p>
            <a:pPr lvl="1"/>
            <a:r>
              <a:rPr lang="pt-BR" sz="1800" dirty="0"/>
              <a:t>Coordenar a divulgação do horário escolar</a:t>
            </a:r>
          </a:p>
          <a:p>
            <a:pPr lvl="1"/>
            <a:r>
              <a:rPr lang="pt-BR" sz="1800" dirty="0"/>
              <a:t>Otimizar os recursos humanos</a:t>
            </a:r>
          </a:p>
          <a:p>
            <a:pPr lvl="1"/>
            <a:r>
              <a:rPr lang="pt-BR" sz="1800" dirty="0"/>
              <a:t>Ampliar as opções de disciplinas para os alunos</a:t>
            </a:r>
          </a:p>
          <a:p>
            <a:pPr lvl="1"/>
            <a:r>
              <a:rPr lang="pt-BR" sz="1800" dirty="0"/>
              <a:t>Centralizar os serviços de registro da vida escolar</a:t>
            </a:r>
          </a:p>
          <a:p>
            <a:r>
              <a:rPr lang="pt-BR" sz="2000" dirty="0"/>
              <a:t>Conselho de Centro</a:t>
            </a:r>
          </a:p>
          <a:p>
            <a:pPr lvl="1"/>
            <a:r>
              <a:rPr lang="pt-BR" sz="1800" dirty="0"/>
              <a:t>“Designar, semestralmente, os professores responsáveis pelas disciplinas nos Cursos de Graduação [...] ouvidos os respectivos Laboratórios, Colegiados de Curso e Comissões de Coordenação” (UENF, 2002)</a:t>
            </a:r>
          </a:p>
          <a:p>
            <a:r>
              <a:rPr lang="pt-BR" sz="2000" dirty="0"/>
              <a:t>Laboratórios: Chefes de Laboratório</a:t>
            </a:r>
          </a:p>
          <a:p>
            <a:pPr lvl="1"/>
            <a:r>
              <a:rPr lang="pt-BR" sz="1800" dirty="0"/>
              <a:t>“menor parte da estrutura universitária para todos os efeitos de organização administrativa, didático-científica, distribuição de pessoal e de representação nos órgãos colegiados da UENF” (UENF, 2002)</a:t>
            </a:r>
          </a:p>
        </p:txBody>
      </p:sp>
    </p:spTree>
    <p:extLst>
      <p:ext uri="{BB962C8B-B14F-4D97-AF65-F5344CB8AC3E}">
        <p14:creationId xmlns:p14="http://schemas.microsoft.com/office/powerpoint/2010/main" val="3731153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Responsáveis pela criação das grades horárias</a:t>
            </a:r>
          </a:p>
          <a:p>
            <a:pPr lvl="1"/>
            <a:r>
              <a:rPr lang="pt-BR" sz="1800" b="1" dirty="0"/>
              <a:t>Secretaria Acadêmica</a:t>
            </a:r>
            <a:r>
              <a:rPr lang="pt-BR" sz="1800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sz="1800" b="1" dirty="0"/>
              <a:t>Câmara de Graduação</a:t>
            </a:r>
            <a:r>
              <a:rPr lang="pt-BR" sz="1800" dirty="0"/>
              <a:t>: aprovar e modificar o calendário acadêmico; sugerir vagas de bolsistas;</a:t>
            </a:r>
          </a:p>
          <a:p>
            <a:pPr lvl="1"/>
            <a:r>
              <a:rPr lang="pt-BR" sz="1800" b="1" dirty="0"/>
              <a:t>Direção de Centro</a:t>
            </a:r>
            <a:r>
              <a:rPr lang="pt-BR" sz="1800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sz="1800" b="1" dirty="0"/>
              <a:t>Chefia do Laboratório</a:t>
            </a:r>
            <a:r>
              <a:rPr lang="pt-BR" sz="1800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sz="1800" b="1" dirty="0"/>
              <a:t>Coordenação do Curso</a:t>
            </a:r>
            <a:r>
              <a:rPr lang="pt-BR" sz="1800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sz="1800" b="1" dirty="0"/>
              <a:t>Sistema Acadêmico</a:t>
            </a:r>
            <a:r>
              <a:rPr lang="pt-BR" sz="1800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  <a:endParaRPr lang="pt-BR" sz="1800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Objetivo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averiguar se o processo de criação de grades horárias realizada na UENF se apresenta como uma tarefa problemática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Há um certo grau de insatisfação por parte dos responsáveis pelo processo de criação da grade horária;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Embora funcione, apresenta gargalos, principalmente na parte de passagem de informação entre os diversos setores;</a:t>
            </a:r>
          </a:p>
        </p:txBody>
      </p:sp>
    </p:spTree>
    <p:extLst>
      <p:ext uri="{BB962C8B-B14F-4D97-AF65-F5344CB8AC3E}">
        <p14:creationId xmlns:p14="http://schemas.microsoft.com/office/powerpoint/2010/main" val="3560314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período letivo acaba;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 se inscrevem;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3846186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Pesquisa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Formulário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Perguntas: </a:t>
            </a: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opiniões; métricas numéricas; resposta aberta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Motivações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Marco temporal comparativo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Percepção dos estudantes quanto ao atual resultado do processo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Resultados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207 alunos: 96 CCT, 40 Biologia, 29 Ciência da Computação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90% dos respondentes deixaram de se inscrever em disciplina por conflito de horário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100% dos respondentes consideram que a universidade deveria oferecer horários diferentes para as disciplinas mais demandadas para evitar conflitos com outras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81% dos respondentes, em caso de conflito, escolhem a disciplina que “prende” mais matérias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4.4: Formulário quantitativo aos discentes</a:t>
            </a:r>
          </a:p>
        </p:txBody>
      </p:sp>
    </p:spTree>
    <p:extLst>
      <p:ext uri="{BB962C8B-B14F-4D97-AF65-F5344CB8AC3E}">
        <p14:creationId xmlns:p14="http://schemas.microsoft.com/office/powerpoint/2010/main" val="641523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Físico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Prédios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Salas: centros e cursos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Organização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Centros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Laboratórios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Cursos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PPC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Turmas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Grade horária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Entidades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Professores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Disciplinas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Horários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4.5: Relações entre 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FEF2E9-6631-00A9-B47B-48E295248D8D}"/>
              </a:ext>
            </a:extLst>
          </p:cNvPr>
          <p:cNvSpPr txBox="1"/>
          <p:nvPr/>
        </p:nvSpPr>
        <p:spPr>
          <a:xfrm>
            <a:off x="7314378" y="447665"/>
            <a:ext cx="420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4.1 – Relações entre as variáveis envolvidas na criação de grades horárias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3BF8D4B-56A2-4C59-C313-75B8C90B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4378" y="1111073"/>
            <a:ext cx="4763324" cy="567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Projetos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3690040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000" dirty="0"/>
              <a:t>Andamento dos alunos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/>
              <a:t>Cálculo de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PDFs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Converter em texto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Estruturar dados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disciplinas aprovadas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Calcular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Mesclar demandas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Exportar como texto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6BCFC88-CE9E-1520-B59E-C0FAA5882B6E}"/>
              </a:ext>
            </a:extLst>
          </p:cNvPr>
          <p:cNvGrpSpPr/>
          <p:nvPr/>
        </p:nvGrpSpPr>
        <p:grpSpPr>
          <a:xfrm>
            <a:off x="3845975" y="1241255"/>
            <a:ext cx="8220165" cy="5409388"/>
            <a:chOff x="3659533" y="629641"/>
            <a:chExt cx="8220165" cy="54093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3407DE3-8936-3128-9290-DF8342964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9534" y="998973"/>
              <a:ext cx="8220164" cy="5040056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7EBE718-B1D1-9BED-20FC-D71718A9DF5E}"/>
                </a:ext>
              </a:extLst>
            </p:cNvPr>
            <p:cNvSpPr txBox="1"/>
            <p:nvPr/>
          </p:nvSpPr>
          <p:spPr>
            <a:xfrm>
              <a:off x="3659533" y="629641"/>
              <a:ext cx="8220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 – Andamento do aluno no Sistema Acadêmico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71677"/>
            <a:ext cx="6300069" cy="5217357"/>
          </a:xfrm>
        </p:spPr>
        <p:txBody>
          <a:bodyPr anchor="t">
            <a:normAutofit/>
          </a:bodyPr>
          <a:lstStyle/>
          <a:p>
            <a:r>
              <a:rPr lang="pt-BR" dirty="0"/>
              <a:t>Problema antigo (BARHAM; WESTWOOD, 1978)</a:t>
            </a:r>
          </a:p>
          <a:p>
            <a:r>
              <a:rPr lang="pt-BR" dirty="0"/>
              <a:t>Multidimensionalidade (THOMAS; KHADER; BELATON, 2009)</a:t>
            </a:r>
          </a:p>
          <a:p>
            <a:r>
              <a:rPr lang="pt-BR" dirty="0"/>
              <a:t>(MIRANDA; REY; ROBLES, 2012)</a:t>
            </a:r>
          </a:p>
          <a:p>
            <a:pPr lvl="1"/>
            <a:r>
              <a:rPr lang="pt-BR" dirty="0"/>
              <a:t>Poucos sistemas de suporte à decisão</a:t>
            </a:r>
          </a:p>
          <a:p>
            <a:pPr lvl="1"/>
            <a:r>
              <a:rPr lang="pt-BR" dirty="0"/>
              <a:t>Resistência organizacional</a:t>
            </a:r>
          </a:p>
          <a:p>
            <a:pPr lvl="1"/>
            <a:r>
              <a:rPr lang="pt-BR" dirty="0"/>
              <a:t>Dificuldade de obter a otimalidade</a:t>
            </a:r>
          </a:p>
          <a:p>
            <a:pPr lvl="1"/>
            <a:r>
              <a:rPr lang="pt-BR" dirty="0"/>
              <a:t>Tempo limitado</a:t>
            </a:r>
          </a:p>
          <a:p>
            <a:r>
              <a:rPr lang="pt-BR" dirty="0"/>
              <a:t>Erros humanos (Figura 1)</a:t>
            </a:r>
          </a:p>
          <a:p>
            <a:r>
              <a:rPr lang="pt-BR" dirty="0"/>
              <a:t>UENF</a:t>
            </a:r>
          </a:p>
          <a:p>
            <a:pPr lvl="1"/>
            <a:r>
              <a:rPr lang="pt-BR" dirty="0"/>
              <a:t>Estimativa de demanda</a:t>
            </a:r>
          </a:p>
          <a:p>
            <a:pPr lvl="1"/>
            <a:r>
              <a:rPr lang="pt-BR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O problema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366003" y="784308"/>
            <a:ext cx="5748818" cy="4814203"/>
            <a:chOff x="2526507" y="645757"/>
            <a:chExt cx="4981525" cy="417165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26507" y="1197329"/>
              <a:ext cx="4981525" cy="362008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526507" y="645757"/>
              <a:ext cx="4981525" cy="560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Figura 1.1 – Falha de alocação na grade horária do CCT de 2023.1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Acesso aos dados acadêmicos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6C6C2E-674E-77A2-4737-D3EE0EA18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Integração com o Sistema Acadêmico da UENF</a:t>
            </a:r>
          </a:p>
          <a:p>
            <a:pPr lvl="1"/>
            <a:r>
              <a:rPr lang="pt-BR" sz="2000" dirty="0"/>
              <a:t>Entrevistas: desenvolvedor do sistema e responsável pela SECACAD</a:t>
            </a:r>
          </a:p>
          <a:p>
            <a:pPr lvl="1"/>
            <a:r>
              <a:rPr lang="pt-BR" sz="2000" b="0" i="0" u="none" strike="noStrike" baseline="0" dirty="0"/>
              <a:t>alínea b do inciso 2º do artigo 4º do capítulo 1 da Lei Nº 13.709, de 14 de agosto de 2018 (LGPD)</a:t>
            </a:r>
          </a:p>
          <a:p>
            <a:pPr lvl="2"/>
            <a:r>
              <a:rPr lang="pt-BR" sz="1800" b="1" i="0" u="none" strike="noStrike" baseline="0" dirty="0"/>
              <a:t>Esta lei não se aplica</a:t>
            </a:r>
            <a:r>
              <a:rPr lang="pt-BR" sz="1800" b="0" i="0" u="none" strike="noStrike" baseline="0" dirty="0"/>
              <a:t>  ao tratamento de dados pessoais realizados para fins </a:t>
            </a:r>
            <a:r>
              <a:rPr lang="pt-BR" sz="1800" b="1" i="0" u="none" strike="noStrike" baseline="0" dirty="0"/>
              <a:t>exclusivamente acadêmicos</a:t>
            </a:r>
            <a:r>
              <a:rPr lang="pt-BR" sz="1800" b="0" i="0" u="none" strike="noStrike" baseline="0" dirty="0"/>
              <a:t>; podendo ser realizado para realização de estudos por </a:t>
            </a:r>
            <a:r>
              <a:rPr lang="pt-BR" sz="1800" b="1" i="0" u="none" strike="noStrike" baseline="0" dirty="0"/>
              <a:t>órgão de pesquisa</a:t>
            </a:r>
            <a:r>
              <a:rPr lang="pt-BR" sz="1800" b="0" i="0" u="none" strike="noStrike" baseline="0" dirty="0"/>
              <a:t>, garantida, sempre que possível,  a anonimização dos dados pessoais;</a:t>
            </a:r>
          </a:p>
          <a:p>
            <a:pPr lvl="2"/>
            <a:r>
              <a:rPr lang="pt-BR" sz="1800" b="0" i="0" u="none" strike="noStrike" baseline="0" dirty="0"/>
              <a:t>O tratamento de dados pessoais sensíveis poderá ocorrer </a:t>
            </a:r>
            <a:r>
              <a:rPr lang="pt-BR" sz="1800" b="1" i="0" u="none" strike="noStrike" baseline="0" dirty="0"/>
              <a:t>sem fornecimento de consentimento do titular</a:t>
            </a:r>
            <a:r>
              <a:rPr lang="pt-BR" sz="1800" b="0" i="0" u="none" strike="noStrike" baseline="0" dirty="0"/>
              <a:t>, na hipótese em que for indispensável para a realização de estudos por </a:t>
            </a:r>
            <a:r>
              <a:rPr lang="pt-BR" sz="1800" b="1" i="0" u="none" strike="noStrike" baseline="0" dirty="0"/>
              <a:t>órgão de pesquisa</a:t>
            </a:r>
            <a:r>
              <a:rPr lang="pt-BR" sz="1800" b="0" i="0" u="none" strike="noStrike" baseline="0" dirty="0"/>
              <a:t>, garantida, sempre que possível,  a anonimização dos dados pessoais sensíveis</a:t>
            </a:r>
          </a:p>
        </p:txBody>
      </p:sp>
    </p:spTree>
    <p:extLst>
      <p:ext uri="{BB962C8B-B14F-4D97-AF65-F5344CB8AC3E}">
        <p14:creationId xmlns:p14="http://schemas.microsoft.com/office/powerpoint/2010/main" val="4132533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476E5A3-F25C-5EC2-C4F6-65F58C5A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800" b="0" i="0" u="none" strike="noStrike" baseline="0" dirty="0"/>
              <a:t>O Design de Interação serviu para gerar uma interface focada no usuário</a:t>
            </a:r>
          </a:p>
          <a:p>
            <a:r>
              <a:rPr lang="pt-BR" dirty="0"/>
              <a:t>Apresentou uma visão prévia do sistema</a:t>
            </a:r>
          </a:p>
          <a:p>
            <a:r>
              <a:rPr lang="pt-BR" sz="1800" b="0" i="0" u="none" strike="noStrike" baseline="0" dirty="0"/>
              <a:t>Ilustrou suas páginas 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1116996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49D86A1-0F78-84E1-910C-2C4A25696311}"/>
              </a:ext>
            </a:extLst>
          </p:cNvPr>
          <p:cNvGrpSpPr/>
          <p:nvPr/>
        </p:nvGrpSpPr>
        <p:grpSpPr>
          <a:xfrm>
            <a:off x="2138739" y="866702"/>
            <a:ext cx="7914519" cy="5991298"/>
            <a:chOff x="2138739" y="866702"/>
            <a:chExt cx="7914519" cy="599129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737AB40-E523-2376-4306-D48A7B27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3055" y="1236034"/>
              <a:ext cx="7905889" cy="562196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BB06276-50AD-F68E-E56F-D13D816CA306}"/>
                </a:ext>
              </a:extLst>
            </p:cNvPr>
            <p:cNvSpPr txBox="1"/>
            <p:nvPr/>
          </p:nvSpPr>
          <p:spPr>
            <a:xfrm>
              <a:off x="2138739" y="866702"/>
              <a:ext cx="791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 – Protótipo da página de turmas</a:t>
              </a:r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6" y="1046851"/>
            <a:ext cx="2669627" cy="864156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2700618" y="682751"/>
            <a:ext cx="679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5.3 – Recursos usados para o desenvolvimento do sistema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BB4545-D4DD-87B2-B83E-0D72D85BB9B2}"/>
              </a:ext>
            </a:extLst>
          </p:cNvPr>
          <p:cNvGrpSpPr/>
          <p:nvPr/>
        </p:nvGrpSpPr>
        <p:grpSpPr>
          <a:xfrm>
            <a:off x="1639160" y="1906879"/>
            <a:ext cx="8913677" cy="4825205"/>
            <a:chOff x="3926134" y="2339661"/>
            <a:chExt cx="8265866" cy="447452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AAD4A27-16DC-1723-CE13-E67B5F989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26134" y="2708993"/>
              <a:ext cx="8257579" cy="410519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5E77ED7-424B-885C-52B8-C7A678A2B754}"/>
                </a:ext>
              </a:extLst>
            </p:cNvPr>
            <p:cNvSpPr txBox="1"/>
            <p:nvPr/>
          </p:nvSpPr>
          <p:spPr>
            <a:xfrm>
              <a:off x="3934421" y="2339661"/>
              <a:ext cx="8257579" cy="3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5.4 – Diagrama da progressão funcionamento da permanência dos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22731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Banco de dados preliminar: JSON</a:t>
            </a:r>
          </a:p>
          <a:p>
            <a:r>
              <a:rPr lang="pt-BR" dirty="0"/>
              <a:t>Primeiras funcionalidades</a:t>
            </a:r>
          </a:p>
          <a:p>
            <a:pPr lvl="1"/>
            <a:r>
              <a:rPr lang="pt-BR" dirty="0"/>
              <a:t>CRUD</a:t>
            </a:r>
          </a:p>
          <a:p>
            <a:pPr lvl="1"/>
            <a:r>
              <a:rPr lang="pt-BR" dirty="0"/>
              <a:t>Primeiros conflitos</a:t>
            </a:r>
          </a:p>
          <a:p>
            <a:r>
              <a:rPr lang="pt-BR" dirty="0"/>
              <a:t>Outras funcionalidades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Progressão dos alunos</a:t>
            </a:r>
          </a:p>
          <a:p>
            <a:pPr lvl="1"/>
            <a:r>
              <a:rPr lang="pt-BR" dirty="0"/>
              <a:t>Recursos da sala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A55461B-CA3F-F5FE-3F80-793F81EE15AD}"/>
              </a:ext>
            </a:extLst>
          </p:cNvPr>
          <p:cNvGrpSpPr/>
          <p:nvPr/>
        </p:nvGrpSpPr>
        <p:grpSpPr>
          <a:xfrm>
            <a:off x="2855964" y="3789004"/>
            <a:ext cx="9227008" cy="2992622"/>
            <a:chOff x="5371105" y="2264654"/>
            <a:chExt cx="6811200" cy="220909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8237388-9BDA-62E9-73F8-6C10FDEB98F6}"/>
                </a:ext>
              </a:extLst>
            </p:cNvPr>
            <p:cNvSpPr txBox="1"/>
            <p:nvPr/>
          </p:nvSpPr>
          <p:spPr>
            <a:xfrm>
              <a:off x="5371105" y="2264654"/>
              <a:ext cx="6811200" cy="272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5.5 – Diagrama do armazenamento preliminar dos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9C3433C-3E7E-2A7C-FEBE-41ABB2E74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105" y="2635425"/>
              <a:ext cx="6810375" cy="18383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Logomarca (Figura 16)</a:t>
            </a:r>
          </a:p>
          <a:p>
            <a:r>
              <a:rPr lang="pt-BR" dirty="0"/>
              <a:t>Novas funções</a:t>
            </a:r>
          </a:p>
          <a:p>
            <a:pPr lvl="1"/>
            <a:r>
              <a:rPr lang="pt-BR" dirty="0"/>
              <a:t>Conflitos</a:t>
            </a:r>
          </a:p>
          <a:p>
            <a:pPr lvl="2"/>
            <a:r>
              <a:rPr lang="pt-BR" dirty="0"/>
              <a:t>Interseção de horários</a:t>
            </a:r>
          </a:p>
          <a:p>
            <a:pPr lvl="2"/>
            <a:r>
              <a:rPr lang="pt-BR" b="1" dirty="0"/>
              <a:t>Salas</a:t>
            </a:r>
            <a:r>
              <a:rPr lang="pt-BR" dirty="0"/>
              <a:t>: alocação simultânea e capacidade</a:t>
            </a:r>
          </a:p>
          <a:p>
            <a:pPr lvl="2"/>
            <a:r>
              <a:rPr lang="pt-BR" b="1" dirty="0"/>
              <a:t>Professores</a:t>
            </a:r>
            <a:r>
              <a:rPr lang="pt-BR" dirty="0"/>
              <a:t>: alocação simultânea</a:t>
            </a:r>
          </a:p>
          <a:p>
            <a:pPr lvl="1"/>
            <a:r>
              <a:rPr lang="pt-BR" dirty="0"/>
              <a:t>Filtragens</a:t>
            </a:r>
          </a:p>
          <a:p>
            <a:pPr lvl="1"/>
            <a:r>
              <a:rPr lang="pt-BR" dirty="0"/>
              <a:t>Disciplinas não oferecidas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7F1C2F5-1FFF-6257-2E6D-662EE14035FA}"/>
              </a:ext>
            </a:extLst>
          </p:cNvPr>
          <p:cNvGrpSpPr/>
          <p:nvPr/>
        </p:nvGrpSpPr>
        <p:grpSpPr>
          <a:xfrm>
            <a:off x="6264308" y="2403290"/>
            <a:ext cx="3905741" cy="4279573"/>
            <a:chOff x="9426036" y="3956622"/>
            <a:chExt cx="2405959" cy="2636241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29984DB-F381-231D-8E2C-A97398D1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036" y="4186904"/>
              <a:ext cx="2405959" cy="2405959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D75E627-92B5-98B7-6333-7B1557D10908}"/>
                </a:ext>
              </a:extLst>
            </p:cNvPr>
            <p:cNvSpPr txBox="1"/>
            <p:nvPr/>
          </p:nvSpPr>
          <p:spPr>
            <a:xfrm>
              <a:off x="9426036" y="3956622"/>
              <a:ext cx="2405959" cy="22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5.6 – Logomarca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391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5"/>
            <a:ext cx="7036822" cy="20772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Desenvolvimento da permanência de dados online com JSON</a:t>
            </a:r>
          </a:p>
          <a:p>
            <a:r>
              <a:rPr lang="pt-BR" dirty="0"/>
              <a:t>Migração dos dados em JSON para tabelas</a:t>
            </a:r>
          </a:p>
          <a:p>
            <a:r>
              <a:rPr lang="pt-BR" dirty="0"/>
              <a:t>Desenvolvimento da permanência de dados local relacional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D7CCE3E-8BCC-56B1-1263-1953B4C1D3FF}"/>
              </a:ext>
            </a:extLst>
          </p:cNvPr>
          <p:cNvGrpSpPr/>
          <p:nvPr/>
        </p:nvGrpSpPr>
        <p:grpSpPr>
          <a:xfrm>
            <a:off x="7536017" y="111290"/>
            <a:ext cx="4523788" cy="4616511"/>
            <a:chOff x="8103185" y="111290"/>
            <a:chExt cx="3956619" cy="403771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C886390-F461-10DD-3D4B-B38437E2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3185" y="757621"/>
              <a:ext cx="3956618" cy="339138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82A1205-1C9A-CB0C-10E5-1372CEB4095C}"/>
                </a:ext>
              </a:extLst>
            </p:cNvPr>
            <p:cNvSpPr txBox="1"/>
            <p:nvPr/>
          </p:nvSpPr>
          <p:spPr>
            <a:xfrm>
              <a:off x="8103186" y="111290"/>
              <a:ext cx="3956618" cy="565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5.8 – Diagrama inicial das tabelas de dados SQL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8C2EB26-5356-2C4D-66D5-63C0A9000BE2}"/>
              </a:ext>
            </a:extLst>
          </p:cNvPr>
          <p:cNvGrpSpPr/>
          <p:nvPr/>
        </p:nvGrpSpPr>
        <p:grpSpPr>
          <a:xfrm>
            <a:off x="95179" y="3386008"/>
            <a:ext cx="7277579" cy="3391386"/>
            <a:chOff x="3665972" y="3805710"/>
            <a:chExt cx="6570073" cy="3061685"/>
          </a:xfrm>
          <a:gradFill>
            <a:gsLst>
              <a:gs pos="60000">
                <a:srgbClr val="ACACAC"/>
              </a:gs>
              <a:gs pos="43000">
                <a:srgbClr val="ACACAC"/>
              </a:gs>
              <a:gs pos="34000">
                <a:srgbClr val="D9D9D9"/>
              </a:gs>
              <a:gs pos="70000">
                <a:schemeClr val="tx1">
                  <a:lumMod val="85000"/>
                </a:schemeClr>
              </a:gs>
              <a:gs pos="80000">
                <a:schemeClr val="bg1">
                  <a:lumMod val="50000"/>
                  <a:lumOff val="50000"/>
                </a:schemeClr>
              </a:gs>
              <a:gs pos="24000">
                <a:schemeClr val="tx2">
                  <a:lumMod val="50000"/>
                </a:schemeClr>
              </a:gs>
            </a:gsLst>
            <a:lin ang="5400000" scaled="1"/>
          </a:gradFill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469C3C1-9615-A899-6F57-183DE5586AAD}"/>
                </a:ext>
              </a:extLst>
            </p:cNvPr>
            <p:cNvSpPr txBox="1"/>
            <p:nvPr/>
          </p:nvSpPr>
          <p:spPr>
            <a:xfrm>
              <a:off x="3665972" y="3805710"/>
              <a:ext cx="6570073" cy="3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5.7 – Comparação entre bancos de dados da Versão 2.0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475D431-FEB3-C675-661B-CFFCE669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4175043"/>
              <a:ext cx="6570073" cy="2692352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Projects: marcos, etiquetas e </a:t>
            </a:r>
            <a:r>
              <a:rPr lang="pt-BR" i="1" dirty="0"/>
              <a:t>insights</a:t>
            </a:r>
          </a:p>
          <a:p>
            <a:r>
              <a:rPr lang="pt-BR" dirty="0"/>
              <a:t>Melhorias no sistema</a:t>
            </a:r>
          </a:p>
          <a:p>
            <a:pPr lvl="1"/>
            <a:r>
              <a:rPr lang="pt-BR" dirty="0"/>
              <a:t>Filtros e ordenações</a:t>
            </a:r>
          </a:p>
          <a:p>
            <a:pPr lvl="1"/>
            <a:r>
              <a:rPr lang="pt-BR" dirty="0"/>
              <a:t>Descritor de turma</a:t>
            </a:r>
          </a:p>
          <a:p>
            <a:pPr lvl="1"/>
            <a:r>
              <a:rPr lang="pt-BR" dirty="0"/>
              <a:t>Identificador de conflitos</a:t>
            </a:r>
          </a:p>
          <a:p>
            <a:pPr lvl="1"/>
            <a:r>
              <a:rPr lang="pt-BR" dirty="0"/>
              <a:t>CRUD mais fluido</a:t>
            </a:r>
          </a:p>
          <a:p>
            <a:pPr lvl="1"/>
            <a:r>
              <a:rPr lang="pt-BR" dirty="0"/>
              <a:t>Heurística inicial</a:t>
            </a:r>
          </a:p>
          <a:p>
            <a:pPr lvl="1"/>
            <a:r>
              <a:rPr lang="pt-BR" dirty="0"/>
              <a:t>Tabela histórica</a:t>
            </a:r>
          </a:p>
          <a:p>
            <a:r>
              <a:rPr lang="pt-BR" dirty="0"/>
              <a:t>AWS</a:t>
            </a:r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AWS (Figura 18)</a:t>
            </a:r>
          </a:p>
          <a:p>
            <a:pPr lvl="1"/>
            <a:r>
              <a:rPr lang="pt-BR" dirty="0"/>
              <a:t>Migração do BD local</a:t>
            </a:r>
          </a:p>
          <a:p>
            <a:pPr lvl="1"/>
            <a:r>
              <a:rPr lang="pt-BR" b="1" i="1" dirty="0" err="1"/>
              <a:t>Deploy</a:t>
            </a:r>
            <a:r>
              <a:rPr lang="pt-BR" b="1" i="1" dirty="0"/>
              <a:t>: </a:t>
            </a:r>
            <a:r>
              <a:rPr lang="pt-BR" dirty="0"/>
              <a:t>manual, CLI, </a:t>
            </a:r>
            <a:r>
              <a:rPr lang="pt-BR" dirty="0" err="1"/>
              <a:t>CloudFormation</a:t>
            </a:r>
            <a:r>
              <a:rPr lang="pt-BR" dirty="0"/>
              <a:t>, SAM</a:t>
            </a:r>
          </a:p>
          <a:p>
            <a:pPr lvl="1"/>
            <a:r>
              <a:rPr lang="pt-BR" b="1" dirty="0"/>
              <a:t>Outros serviços: </a:t>
            </a:r>
            <a:r>
              <a:rPr lang="pt-BR" dirty="0" err="1"/>
              <a:t>CloudWatch</a:t>
            </a:r>
            <a:r>
              <a:rPr lang="pt-BR" dirty="0"/>
              <a:t>, </a:t>
            </a:r>
            <a:r>
              <a:rPr lang="pt-BR" dirty="0" err="1"/>
              <a:t>CloudTrail</a:t>
            </a:r>
            <a:r>
              <a:rPr lang="pt-BR" dirty="0"/>
              <a:t>, IAM, VPC, Cost Explorer e S3</a:t>
            </a:r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630692A-C706-340F-2732-2474E7A5BA51}"/>
              </a:ext>
            </a:extLst>
          </p:cNvPr>
          <p:cNvGrpSpPr/>
          <p:nvPr/>
        </p:nvGrpSpPr>
        <p:grpSpPr>
          <a:xfrm>
            <a:off x="1018161" y="3583947"/>
            <a:ext cx="10155677" cy="2968618"/>
            <a:chOff x="1341509" y="3460657"/>
            <a:chExt cx="6810376" cy="199074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B7DDA2-EDC4-DFE8-E012-B1E8DA0E50D3}"/>
                </a:ext>
              </a:extLst>
            </p:cNvPr>
            <p:cNvSpPr txBox="1"/>
            <p:nvPr/>
          </p:nvSpPr>
          <p:spPr>
            <a:xfrm>
              <a:off x="1341509" y="3460657"/>
              <a:ext cx="6810376" cy="247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5.9 – Diagrama da permanência dos dados na versão 3.0</a:t>
              </a: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DCF2149-7047-F864-701A-DE911061D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510" y="3708331"/>
              <a:ext cx="6810375" cy="174307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2722119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ECB5D0B-6E7C-2E2D-F6D6-2E70F3D797EC}"/>
              </a:ext>
            </a:extLst>
          </p:cNvPr>
          <p:cNvGrpSpPr/>
          <p:nvPr/>
        </p:nvGrpSpPr>
        <p:grpSpPr>
          <a:xfrm>
            <a:off x="519164" y="872513"/>
            <a:ext cx="11140825" cy="5862941"/>
            <a:chOff x="4562475" y="2991599"/>
            <a:chExt cx="7638333" cy="387300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9ED902-6C61-9FFC-C301-E64526CB7F17}"/>
                </a:ext>
              </a:extLst>
            </p:cNvPr>
            <p:cNvSpPr txBox="1"/>
            <p:nvPr/>
          </p:nvSpPr>
          <p:spPr>
            <a:xfrm>
              <a:off x="4571283" y="2991599"/>
              <a:ext cx="7629525" cy="24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</a:t>
              </a:r>
              <a:r>
                <a:rPr lang="en-US" dirty="0"/>
                <a:t> 5.10 – API REST no AWS</a:t>
              </a:r>
              <a:endParaRPr lang="pt-BR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1CBD836-50D9-FA7A-A84A-532A6D1D3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475" y="3235576"/>
              <a:ext cx="7629525" cy="36290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47371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9533546" cy="2340411"/>
          </a:xfrm>
        </p:spPr>
        <p:txBody>
          <a:bodyPr anchor="t">
            <a:normAutofit/>
          </a:bodyPr>
          <a:lstStyle/>
          <a:p>
            <a:r>
              <a:rPr lang="pt-BR" sz="2400" dirty="0"/>
              <a:t>Softwares atualmente existentes para solução de grade horária não apresentam completas capacidades de se moldar à instituições específicas</a:t>
            </a:r>
          </a:p>
          <a:p>
            <a:r>
              <a:rPr lang="pt-BR" sz="2400" dirty="0"/>
              <a:t>O software a ser desenvolvido trará uma solução plausível às exigências da instituição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BE5DC-EF01-D6C7-39CB-DA48DD3D54A6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1.2: Hipótese</a:t>
            </a:r>
          </a:p>
        </p:txBody>
      </p:sp>
    </p:spTree>
    <p:extLst>
      <p:ext uri="{BB962C8B-B14F-4D97-AF65-F5344CB8AC3E}">
        <p14:creationId xmlns:p14="http://schemas.microsoft.com/office/powerpoint/2010/main" val="4035885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51" y="1358977"/>
            <a:ext cx="432004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A heurística de solução inicial consiste em alocar disciplinas às suas propriedades historicamente mais frequentes</a:t>
            </a:r>
            <a:endParaRPr lang="pt-BR" sz="2200" dirty="0"/>
          </a:p>
          <a:p>
            <a:r>
              <a:rPr lang="pt-BR" sz="2200" dirty="0"/>
              <a:t>Pontos positivos</a:t>
            </a:r>
          </a:p>
          <a:p>
            <a:pPr lvl="1"/>
            <a:r>
              <a:rPr lang="pt-BR" sz="2000" dirty="0"/>
              <a:t>Recorrência</a:t>
            </a:r>
          </a:p>
          <a:p>
            <a:pPr lvl="1"/>
            <a:r>
              <a:rPr lang="pt-BR" sz="2000" dirty="0"/>
              <a:t>Grade inicial completa</a:t>
            </a:r>
          </a:p>
          <a:p>
            <a:r>
              <a:rPr lang="pt-BR" sz="2200" dirty="0"/>
              <a:t>Limitações</a:t>
            </a:r>
          </a:p>
          <a:p>
            <a:pPr lvl="1"/>
            <a:r>
              <a:rPr lang="pt-BR" sz="2000" dirty="0"/>
              <a:t>Conflitos</a:t>
            </a:r>
          </a:p>
          <a:p>
            <a:pPr lvl="1"/>
            <a:r>
              <a:rPr lang="pt-BR" sz="2000" dirty="0"/>
              <a:t>Bolsistas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1AD3035-03F9-1AC8-ECFD-40450ACCF08F}"/>
              </a:ext>
            </a:extLst>
          </p:cNvPr>
          <p:cNvGrpSpPr/>
          <p:nvPr/>
        </p:nvGrpSpPr>
        <p:grpSpPr>
          <a:xfrm>
            <a:off x="4615998" y="1358977"/>
            <a:ext cx="7487551" cy="5386714"/>
            <a:chOff x="4434446" y="1267952"/>
            <a:chExt cx="7757554" cy="558096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04BC2B8-30B1-D871-8B5E-5C381916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446" y="1649405"/>
              <a:ext cx="7757554" cy="5199507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B90504-9F59-83E7-70C2-D4AAC9BA8700}"/>
                </a:ext>
              </a:extLst>
            </p:cNvPr>
            <p:cNvSpPr txBox="1"/>
            <p:nvPr/>
          </p:nvSpPr>
          <p:spPr>
            <a:xfrm>
              <a:off x="4434446" y="1267952"/>
              <a:ext cx="775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5.11 – Heurística de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F79B9-9DE9-77EC-3BBB-785DC7DE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Alertar e não bloquear</a:t>
            </a:r>
          </a:p>
          <a:p>
            <a:r>
              <a:rPr lang="pt-BR" dirty="0"/>
              <a:t>Importância do não-bloqueio</a:t>
            </a:r>
          </a:p>
          <a:p>
            <a:r>
              <a:rPr lang="pt-BR" dirty="0"/>
              <a:t>Restrição baseada no usuário</a:t>
            </a:r>
          </a:p>
          <a:p>
            <a:r>
              <a:rPr lang="pt-BR" dirty="0"/>
              <a:t>Ilustração dos conflitos</a:t>
            </a:r>
          </a:p>
          <a:p>
            <a:pPr lvl="1"/>
            <a:r>
              <a:rPr lang="pt-BR" dirty="0"/>
              <a:t>Cores de fundo</a:t>
            </a:r>
          </a:p>
          <a:p>
            <a:pPr lvl="1"/>
            <a:r>
              <a:rPr lang="pt-BR" dirty="0"/>
              <a:t>Borda inferior</a:t>
            </a:r>
          </a:p>
          <a:p>
            <a:pPr lvl="1"/>
            <a:r>
              <a:rPr lang="pt-BR" dirty="0"/>
              <a:t>Janela flutuante</a:t>
            </a:r>
          </a:p>
          <a:p>
            <a:r>
              <a:rPr lang="pt-BR" dirty="0"/>
              <a:t>Conflitos tratados pelo sistema</a:t>
            </a:r>
          </a:p>
          <a:p>
            <a:pPr lvl="1"/>
            <a:r>
              <a:rPr lang="pt-BR" dirty="0"/>
              <a:t>Alocação simultânea de salas e professores</a:t>
            </a:r>
          </a:p>
          <a:p>
            <a:pPr lvl="1"/>
            <a:r>
              <a:rPr lang="pt-BR" dirty="0"/>
              <a:t>Demanda maior que a capacidade da sala</a:t>
            </a:r>
          </a:p>
          <a:p>
            <a:pPr lvl="1"/>
            <a:r>
              <a:rPr lang="pt-BR" dirty="0"/>
              <a:t>Paridade da disciplina</a:t>
            </a:r>
          </a:p>
          <a:p>
            <a:pPr lvl="1"/>
            <a:r>
              <a:rPr lang="pt-BR" dirty="0"/>
              <a:t>Categoria da disciplina</a:t>
            </a:r>
          </a:p>
          <a:p>
            <a:pPr lvl="1"/>
            <a:r>
              <a:rPr lang="pt-BR" dirty="0"/>
              <a:t>Incompletude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90B217-752B-9B43-530A-09F8A750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34" y="1300756"/>
            <a:ext cx="7817230" cy="34200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CE0671A-D5E4-BDA5-0B2A-90B19D6F04D1}"/>
              </a:ext>
            </a:extLst>
          </p:cNvPr>
          <p:cNvSpPr txBox="1"/>
          <p:nvPr/>
        </p:nvSpPr>
        <p:spPr>
          <a:xfrm>
            <a:off x="4038834" y="899644"/>
            <a:ext cx="781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5.12 – Paleta de cores do sistema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incompletude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3B66F2-3E78-2193-5F93-C6D0E710D817}"/>
              </a:ext>
            </a:extLst>
          </p:cNvPr>
          <p:cNvGrpSpPr/>
          <p:nvPr/>
        </p:nvGrpSpPr>
        <p:grpSpPr>
          <a:xfrm>
            <a:off x="73745" y="1223022"/>
            <a:ext cx="12044509" cy="2104373"/>
            <a:chOff x="65933" y="2429660"/>
            <a:chExt cx="12044509" cy="210437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63EFD44-F626-C863-1E59-5D1F8073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3" y="2798992"/>
              <a:ext cx="12044509" cy="173504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F307D6-2F0E-5595-9D73-B095034D0A35}"/>
                </a:ext>
              </a:extLst>
            </p:cNvPr>
            <p:cNvSpPr txBox="1"/>
            <p:nvPr/>
          </p:nvSpPr>
          <p:spPr>
            <a:xfrm>
              <a:off x="81558" y="2429660"/>
              <a:ext cx="12028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5.13 – Exemplo de conflito nulo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professores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5F0FFF5-B26E-1E9A-AB62-9772EA065338}"/>
              </a:ext>
            </a:extLst>
          </p:cNvPr>
          <p:cNvGrpSpPr/>
          <p:nvPr/>
        </p:nvGrpSpPr>
        <p:grpSpPr>
          <a:xfrm>
            <a:off x="96128" y="1223022"/>
            <a:ext cx="11999743" cy="4720849"/>
            <a:chOff x="155934" y="1247794"/>
            <a:chExt cx="11999743" cy="472084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AF4F499-B5E6-CBA1-CABD-DC61A888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34" y="1647064"/>
              <a:ext cx="11999743" cy="43215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1150038-BFC1-4767-B4F2-FE23B7C7071B}"/>
                </a:ext>
              </a:extLst>
            </p:cNvPr>
            <p:cNvSpPr txBox="1"/>
            <p:nvPr/>
          </p:nvSpPr>
          <p:spPr>
            <a:xfrm>
              <a:off x="155934" y="1247794"/>
              <a:ext cx="11999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5.14 – Exemplo de conflito de alocação de professor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salas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05F4BCB-891A-DBF1-5112-DA70A5F55072}"/>
              </a:ext>
            </a:extLst>
          </p:cNvPr>
          <p:cNvGrpSpPr/>
          <p:nvPr/>
        </p:nvGrpSpPr>
        <p:grpSpPr>
          <a:xfrm>
            <a:off x="2550059" y="1223022"/>
            <a:ext cx="7091882" cy="5536014"/>
            <a:chOff x="2855964" y="1223022"/>
            <a:chExt cx="7091882" cy="553601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A071BBC-F7A0-EBA1-B133-A677819B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964" y="1592353"/>
              <a:ext cx="7091882" cy="5166683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DCFF808-6D9C-1C6E-2B66-428DFA800CA6}"/>
                </a:ext>
              </a:extLst>
            </p:cNvPr>
            <p:cNvSpPr txBox="1"/>
            <p:nvPr/>
          </p:nvSpPr>
          <p:spPr>
            <a:xfrm>
              <a:off x="2855964" y="1223022"/>
              <a:ext cx="7076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5.15 – Exemplo de conflito de alocação de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demanda excessiva pra capacidade da sala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4386285-DAEC-6DAE-4EA6-EABB54DD6C4B}"/>
              </a:ext>
            </a:extLst>
          </p:cNvPr>
          <p:cNvGrpSpPr/>
          <p:nvPr/>
        </p:nvGrpSpPr>
        <p:grpSpPr>
          <a:xfrm>
            <a:off x="109804" y="1223022"/>
            <a:ext cx="11972391" cy="4754695"/>
            <a:chOff x="109804" y="1526013"/>
            <a:chExt cx="11972391" cy="47546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33269F7-9B90-2D0A-7B1D-54FE84AC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04" y="1921006"/>
              <a:ext cx="11972391" cy="435970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0E94F48-A234-9D98-A09B-75D031431AC6}"/>
                </a:ext>
              </a:extLst>
            </p:cNvPr>
            <p:cNvSpPr txBox="1"/>
            <p:nvPr/>
          </p:nvSpPr>
          <p:spPr>
            <a:xfrm>
              <a:off x="109804" y="1526013"/>
              <a:ext cx="1197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5.16 – Exemplo de conflito de capacidade na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06300AA-DC13-2701-81DA-5B76DC3D6E08}"/>
              </a:ext>
            </a:extLst>
          </p:cNvPr>
          <p:cNvGrpSpPr/>
          <p:nvPr/>
        </p:nvGrpSpPr>
        <p:grpSpPr>
          <a:xfrm>
            <a:off x="49950" y="1223022"/>
            <a:ext cx="12092100" cy="3304217"/>
            <a:chOff x="33967" y="1559631"/>
            <a:chExt cx="12092100" cy="330421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98"/>
            <a:stretch/>
          </p:blipFill>
          <p:spPr bwMode="auto">
            <a:xfrm>
              <a:off x="33967" y="1928963"/>
              <a:ext cx="12092100" cy="2934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65933" y="1559631"/>
              <a:ext cx="1206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5.17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B8B60E9-9BF1-FCE5-8FDB-ADCBE1DDF0E2}"/>
              </a:ext>
            </a:extLst>
          </p:cNvPr>
          <p:cNvGrpSpPr/>
          <p:nvPr/>
        </p:nvGrpSpPr>
        <p:grpSpPr>
          <a:xfrm>
            <a:off x="200932" y="1223022"/>
            <a:ext cx="11790135" cy="3317171"/>
            <a:chOff x="200932" y="1592226"/>
            <a:chExt cx="11790135" cy="3317171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102" r="7594" b="-1"/>
            <a:stretch/>
          </p:blipFill>
          <p:spPr bwMode="auto">
            <a:xfrm>
              <a:off x="200932" y="1961558"/>
              <a:ext cx="11790135" cy="2947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200933" y="1592226"/>
              <a:ext cx="1179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5.18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338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5.6.3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Resolução manual</a:t>
            </a:r>
          </a:p>
          <a:p>
            <a:r>
              <a:rPr lang="pt-BR" sz="2400" dirty="0"/>
              <a:t>Análise dos alertas flutuantes e cores</a:t>
            </a:r>
          </a:p>
          <a:p>
            <a:r>
              <a:rPr lang="pt-BR" sz="2400" dirty="0"/>
              <a:t>Sequência para resolução iterativa</a:t>
            </a:r>
          </a:p>
          <a:p>
            <a:pPr lvl="1"/>
            <a:r>
              <a:rPr lang="pt-BR" sz="2000" dirty="0"/>
              <a:t>Preencher informações faltantes</a:t>
            </a:r>
          </a:p>
          <a:p>
            <a:pPr lvl="1"/>
            <a:r>
              <a:rPr lang="pt-BR" sz="2000" dirty="0"/>
              <a:t>Escolher o conflito mais relevante a ser resolvido</a:t>
            </a:r>
          </a:p>
          <a:p>
            <a:pPr lvl="1"/>
            <a:r>
              <a:rPr lang="pt-BR" sz="2000" dirty="0"/>
              <a:t>Realocar horários da grade para resolver o conflito selecionado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Entrada dos dados</a:t>
            </a:r>
          </a:p>
          <a:p>
            <a:pPr lvl="1"/>
            <a:r>
              <a:rPr lang="pt-BR" dirty="0"/>
              <a:t>UENF</a:t>
            </a:r>
          </a:p>
          <a:p>
            <a:pPr lvl="2"/>
            <a:r>
              <a:rPr lang="pt-BR" dirty="0"/>
              <a:t>Site: professores</a:t>
            </a:r>
          </a:p>
          <a:p>
            <a:pPr lvl="2"/>
            <a:r>
              <a:rPr lang="pt-BR" dirty="0"/>
              <a:t>Sistema Acadêmico: disciplinas</a:t>
            </a:r>
          </a:p>
          <a:p>
            <a:pPr lvl="2"/>
            <a:r>
              <a:rPr lang="pt-BR" dirty="0"/>
              <a:t>Banco de dados</a:t>
            </a:r>
          </a:p>
          <a:p>
            <a:pPr lvl="1"/>
            <a:r>
              <a:rPr lang="pt-BR" dirty="0"/>
              <a:t>Grades horárias</a:t>
            </a:r>
          </a:p>
          <a:p>
            <a:pPr lvl="2"/>
            <a:r>
              <a:rPr lang="pt-BR" dirty="0"/>
              <a:t>CCT</a:t>
            </a:r>
          </a:p>
          <a:p>
            <a:pPr lvl="2"/>
            <a:r>
              <a:rPr lang="pt-BR" dirty="0"/>
              <a:t>CC</a:t>
            </a:r>
          </a:p>
          <a:p>
            <a:pPr lvl="1"/>
            <a:r>
              <a:rPr lang="pt-BR" dirty="0"/>
              <a:t>Processamento</a:t>
            </a:r>
          </a:p>
          <a:p>
            <a:pPr lvl="2"/>
            <a:r>
              <a:rPr lang="pt-BR" dirty="0"/>
              <a:t>Tabula: tabelas em imagem</a:t>
            </a:r>
          </a:p>
          <a:p>
            <a:pPr lvl="2"/>
            <a:r>
              <a:rPr lang="pt-BR" dirty="0"/>
              <a:t>Python: tabelas Excel</a:t>
            </a:r>
          </a:p>
          <a:p>
            <a:pPr lvl="1"/>
            <a:r>
              <a:rPr lang="pt-BR" dirty="0"/>
              <a:t>Inserção no banco de dados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0AEBDC7-87B6-1B03-AA6C-07A473822BE3}"/>
              </a:ext>
            </a:extLst>
          </p:cNvPr>
          <p:cNvGrpSpPr/>
          <p:nvPr/>
        </p:nvGrpSpPr>
        <p:grpSpPr>
          <a:xfrm>
            <a:off x="4602085" y="682751"/>
            <a:ext cx="7221307" cy="5701829"/>
            <a:chOff x="4475982" y="1072746"/>
            <a:chExt cx="7221307" cy="57018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A7B2649-4A4A-B509-4D2C-689A5749A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982" y="1442078"/>
              <a:ext cx="7221307" cy="533249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F2A3C23-FEDB-8FCB-E798-EE0B54AA5AE1}"/>
                </a:ext>
              </a:extLst>
            </p:cNvPr>
            <p:cNvSpPr txBox="1"/>
            <p:nvPr/>
          </p:nvSpPr>
          <p:spPr>
            <a:xfrm>
              <a:off x="4475982" y="1072746"/>
              <a:ext cx="7221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5.20 – Diagrama do fluxo de obtenção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11507007" cy="5009416"/>
          </a:xfrm>
        </p:spPr>
        <p:txBody>
          <a:bodyPr anchor="t">
            <a:normAutofit/>
          </a:bodyPr>
          <a:lstStyle/>
          <a:p>
            <a:r>
              <a:rPr lang="pt-BR" sz="2000" dirty="0"/>
              <a:t>Gerais</a:t>
            </a:r>
          </a:p>
          <a:p>
            <a:pPr lvl="1"/>
            <a:r>
              <a:rPr lang="pt-BR" sz="2000" dirty="0"/>
              <a:t>Aumentar eficiência, eficácia e efetividade do processo de construção das grades horárias</a:t>
            </a:r>
          </a:p>
          <a:p>
            <a:pPr lvl="1"/>
            <a:r>
              <a:rPr lang="pt-BR" sz="2000" dirty="0"/>
              <a:t>Reduzir conflito entre turmas</a:t>
            </a:r>
          </a:p>
          <a:p>
            <a:pPr lvl="1"/>
            <a:r>
              <a:rPr lang="pt-BR" sz="2000" dirty="0"/>
              <a:t>Trazer benefícios aos alunos e criadores de grade</a:t>
            </a:r>
          </a:p>
          <a:p>
            <a:r>
              <a:rPr lang="pt-BR" sz="2000" dirty="0"/>
              <a:t>Específicos</a:t>
            </a:r>
          </a:p>
          <a:p>
            <a:pPr lvl="1"/>
            <a:r>
              <a:rPr lang="pt-BR" sz="2000" dirty="0"/>
              <a:t>Entender a parte organizacional do </a:t>
            </a:r>
            <a:r>
              <a:rPr lang="pt-BR" sz="2000" i="1" dirty="0"/>
              <a:t>timetabling</a:t>
            </a:r>
            <a:r>
              <a:rPr lang="pt-BR" sz="2000" dirty="0"/>
              <a:t> na UENF</a:t>
            </a:r>
          </a:p>
          <a:p>
            <a:pPr lvl="1"/>
            <a:r>
              <a:rPr lang="pt-BR" sz="2000" dirty="0"/>
              <a:t>Atender às necessidades dos responsáveis pela criação de grades horárias</a:t>
            </a:r>
          </a:p>
          <a:p>
            <a:pPr lvl="1"/>
            <a:r>
              <a:rPr lang="pt-BR" sz="2000" dirty="0"/>
              <a:t>Modelar o sistema de acordo com os requisitos</a:t>
            </a:r>
          </a:p>
          <a:p>
            <a:pPr lvl="1"/>
            <a:r>
              <a:rPr lang="pt-BR" sz="2000" dirty="0"/>
              <a:t>Incentivar o uso de uma ferramenta centralizada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DD4F2-503C-64E8-B6A0-108F9F3750B2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1.3: Objetivos</a:t>
            </a:r>
          </a:p>
        </p:txBody>
      </p:sp>
    </p:spTree>
    <p:extLst>
      <p:ext uri="{BB962C8B-B14F-4D97-AF65-F5344CB8AC3E}">
        <p14:creationId xmlns:p14="http://schemas.microsoft.com/office/powerpoint/2010/main" val="2597553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7F771F-C7F3-0CE5-2C7E-70844D5C78CA}"/>
              </a:ext>
            </a:extLst>
          </p:cNvPr>
          <p:cNvGrpSpPr/>
          <p:nvPr/>
        </p:nvGrpSpPr>
        <p:grpSpPr>
          <a:xfrm>
            <a:off x="2147990" y="682751"/>
            <a:ext cx="7896019" cy="6114311"/>
            <a:chOff x="2147990" y="743688"/>
            <a:chExt cx="7896019" cy="6114311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6B6A15A-27F3-EEBF-33F3-12A1FF08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7990" y="1113020"/>
              <a:ext cx="7896019" cy="57449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6F2ABFC-6A71-B636-E330-365AEE6E5998}"/>
                </a:ext>
              </a:extLst>
            </p:cNvPr>
            <p:cNvSpPr txBox="1"/>
            <p:nvPr/>
          </p:nvSpPr>
          <p:spPr>
            <a:xfrm>
              <a:off x="3980976" y="743688"/>
              <a:ext cx="423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 – Página inicial do sistema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653873C-179B-CD95-A5CB-AB5CA71AE011}"/>
              </a:ext>
            </a:extLst>
          </p:cNvPr>
          <p:cNvGrpSpPr/>
          <p:nvPr/>
        </p:nvGrpSpPr>
        <p:grpSpPr>
          <a:xfrm>
            <a:off x="320620" y="683166"/>
            <a:ext cx="11550759" cy="2080997"/>
            <a:chOff x="321528" y="4589685"/>
            <a:chExt cx="11550759" cy="208099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7069"/>
            <a:stretch/>
          </p:blipFill>
          <p:spPr>
            <a:xfrm>
              <a:off x="321528" y="4959017"/>
              <a:ext cx="11550759" cy="1711665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335937" y="4589685"/>
              <a:ext cx="11520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6.2 – Seção da página de MultiTurmas - Filtros e criações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9BCD5B9-A415-BA77-552C-5754B0BB765C}"/>
              </a:ext>
            </a:extLst>
          </p:cNvPr>
          <p:cNvGrpSpPr/>
          <p:nvPr/>
        </p:nvGrpSpPr>
        <p:grpSpPr>
          <a:xfrm>
            <a:off x="1998436" y="682751"/>
            <a:ext cx="8195128" cy="6076286"/>
            <a:chOff x="4281428" y="1169647"/>
            <a:chExt cx="8195128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1" b="26301"/>
            <a:stretch/>
          </p:blipFill>
          <p:spPr>
            <a:xfrm>
              <a:off x="4281428" y="1538979"/>
              <a:ext cx="8195128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4655984" y="1169647"/>
              <a:ext cx="7446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6.3 – Seção da página de MultiTurmas - Conflitos e alterações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5528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F64F61F-6B47-993F-C96D-DD507D030978}"/>
              </a:ext>
            </a:extLst>
          </p:cNvPr>
          <p:cNvGrpSpPr/>
          <p:nvPr/>
        </p:nvGrpSpPr>
        <p:grpSpPr>
          <a:xfrm>
            <a:off x="1256646" y="682751"/>
            <a:ext cx="9678705" cy="6076286"/>
            <a:chOff x="1256645" y="1529651"/>
            <a:chExt cx="9678705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699" r="48883"/>
            <a:stretch/>
          </p:blipFill>
          <p:spPr>
            <a:xfrm>
              <a:off x="1256645" y="1898983"/>
              <a:ext cx="9678705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1967197" y="1529651"/>
              <a:ext cx="8257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6.4 – Seção da página de MultiTurmas - Disciplinas pendentes 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863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332198-2472-4E7D-3EFF-E4D2365EA9F9}"/>
              </a:ext>
            </a:extLst>
          </p:cNvPr>
          <p:cNvGrpSpPr/>
          <p:nvPr/>
        </p:nvGrpSpPr>
        <p:grpSpPr>
          <a:xfrm>
            <a:off x="1511965" y="682751"/>
            <a:ext cx="9168068" cy="6130623"/>
            <a:chOff x="3076606" y="818971"/>
            <a:chExt cx="9168068" cy="613062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97A335A-29B5-686B-B0F2-C5872966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606" y="1188303"/>
              <a:ext cx="9168068" cy="576129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E3AEEBE-1047-BF71-8021-B0A45F8CB054}"/>
                </a:ext>
              </a:extLst>
            </p:cNvPr>
            <p:cNvSpPr txBox="1"/>
            <p:nvPr/>
          </p:nvSpPr>
          <p:spPr>
            <a:xfrm>
              <a:off x="3172625" y="818971"/>
              <a:ext cx="8976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6.5 – Página de grade 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24E686-C326-7311-35EA-B854A5ACD894}"/>
              </a:ext>
            </a:extLst>
          </p:cNvPr>
          <p:cNvGrpSpPr/>
          <p:nvPr/>
        </p:nvGrpSpPr>
        <p:grpSpPr>
          <a:xfrm>
            <a:off x="2705259" y="682751"/>
            <a:ext cx="6781481" cy="6237189"/>
            <a:chOff x="5410519" y="620811"/>
            <a:chExt cx="6781481" cy="623718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DA903A6-3AEA-41AA-E68A-2D72364E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0519" y="990143"/>
              <a:ext cx="6781481" cy="586785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A28BB7A-B794-9772-24AF-DA3F0633AEA5}"/>
                </a:ext>
              </a:extLst>
            </p:cNvPr>
            <p:cNvSpPr txBox="1"/>
            <p:nvPr/>
          </p:nvSpPr>
          <p:spPr>
            <a:xfrm>
              <a:off x="5410519" y="620811"/>
              <a:ext cx="678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6.6 – Página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31AF8C8-97D2-16A7-389C-1BC38AF9A174}"/>
              </a:ext>
            </a:extLst>
          </p:cNvPr>
          <p:cNvGrpSpPr/>
          <p:nvPr/>
        </p:nvGrpSpPr>
        <p:grpSpPr>
          <a:xfrm>
            <a:off x="2641338" y="682751"/>
            <a:ext cx="6909323" cy="6130107"/>
            <a:chOff x="5285990" y="625066"/>
            <a:chExt cx="6909323" cy="613010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DC7CD41-172E-580F-F4C3-54F09349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5990" y="1004230"/>
              <a:ext cx="6784699" cy="5750943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06D3344-9C3A-907E-2596-D7032A57CD1C}"/>
                </a:ext>
              </a:extLst>
            </p:cNvPr>
            <p:cNvSpPr txBox="1"/>
            <p:nvPr/>
          </p:nvSpPr>
          <p:spPr>
            <a:xfrm>
              <a:off x="5289303" y="625066"/>
              <a:ext cx="690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6.7 – Página de professores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67E727C-E25E-D5FB-6B5E-ECF0C43A62F7}"/>
              </a:ext>
            </a:extLst>
          </p:cNvPr>
          <p:cNvGrpSpPr/>
          <p:nvPr/>
        </p:nvGrpSpPr>
        <p:grpSpPr>
          <a:xfrm>
            <a:off x="1758408" y="682751"/>
            <a:ext cx="8675183" cy="6145358"/>
            <a:chOff x="3589274" y="830713"/>
            <a:chExt cx="8675183" cy="614535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0EFAABF-EC08-2652-9FBD-650AD2FA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274" y="1245364"/>
              <a:ext cx="8675183" cy="573070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81D66B4-234C-F95A-4182-394211386D81}"/>
                </a:ext>
              </a:extLst>
            </p:cNvPr>
            <p:cNvSpPr txBox="1"/>
            <p:nvPr/>
          </p:nvSpPr>
          <p:spPr>
            <a:xfrm>
              <a:off x="3661732" y="830713"/>
              <a:ext cx="853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6.8 – Página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A08ACD5-29E7-C15C-A65E-14F5CB45DDFB}"/>
              </a:ext>
            </a:extLst>
          </p:cNvPr>
          <p:cNvGrpSpPr/>
          <p:nvPr/>
        </p:nvGrpSpPr>
        <p:grpSpPr>
          <a:xfrm>
            <a:off x="2957999" y="682751"/>
            <a:ext cx="6276002" cy="6133013"/>
            <a:chOff x="2957999" y="539640"/>
            <a:chExt cx="6276002" cy="61330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4EDBBCD7-96D1-AE0E-6CB5-4099224E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999" y="908972"/>
              <a:ext cx="6108034" cy="576368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8A39015-9AD5-F08F-7036-23583535C15F}"/>
                </a:ext>
              </a:extLst>
            </p:cNvPr>
            <p:cNvSpPr txBox="1"/>
            <p:nvPr/>
          </p:nvSpPr>
          <p:spPr>
            <a:xfrm>
              <a:off x="2957999" y="539640"/>
              <a:ext cx="6276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6.9 – Página de salas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D54BFCE-10B2-5D36-4C6E-D9F5BDC15BE6}"/>
              </a:ext>
            </a:extLst>
          </p:cNvPr>
          <p:cNvGrpSpPr/>
          <p:nvPr/>
        </p:nvGrpSpPr>
        <p:grpSpPr>
          <a:xfrm>
            <a:off x="3309991" y="682751"/>
            <a:ext cx="5572017" cy="6090324"/>
            <a:chOff x="6636006" y="694880"/>
            <a:chExt cx="5572017" cy="609032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9A80BDF-E44D-13B4-F26E-3B3DD650F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6006" y="1076342"/>
              <a:ext cx="5486039" cy="570886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99D561D-F396-A959-9880-EF4A7F4E3940}"/>
                </a:ext>
              </a:extLst>
            </p:cNvPr>
            <p:cNvSpPr txBox="1"/>
            <p:nvPr/>
          </p:nvSpPr>
          <p:spPr>
            <a:xfrm>
              <a:off x="6652029" y="694880"/>
              <a:ext cx="555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6.10 – Página de alunos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6563513" cy="2340411"/>
          </a:xfrm>
        </p:spPr>
        <p:txBody>
          <a:bodyPr anchor="t">
            <a:normAutofit/>
          </a:bodyPr>
          <a:lstStyle/>
          <a:p>
            <a:r>
              <a:rPr lang="pt-BR" sz="2800" dirty="0"/>
              <a:t>Problema existente</a:t>
            </a:r>
          </a:p>
          <a:p>
            <a:r>
              <a:rPr lang="pt-BR" sz="2800" dirty="0"/>
              <a:t>Sucessos prévios de artigos anteriores</a:t>
            </a:r>
          </a:p>
          <a:p>
            <a:r>
              <a:rPr lang="pt-BR" sz="2800" dirty="0"/>
              <a:t>Necessidade de soluções específicas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26340D-3F0A-D96B-2984-45271F7C90C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1.4: Justificativas</a:t>
            </a:r>
          </a:p>
        </p:txBody>
      </p:sp>
    </p:spTree>
    <p:extLst>
      <p:ext uri="{BB962C8B-B14F-4D97-AF65-F5344CB8AC3E}">
        <p14:creationId xmlns:p14="http://schemas.microsoft.com/office/powerpoint/2010/main" val="1094196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Ferramentas disponíveis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B150EF-F7D0-B722-2CF6-467D330D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446" y="1268976"/>
            <a:ext cx="5791553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Tempo de elaboração das grades</a:t>
            </a:r>
          </a:p>
          <a:p>
            <a:pPr lvl="1"/>
            <a:r>
              <a:rPr lang="pt-BR" dirty="0"/>
              <a:t>Alteração de calendários acadêmicos futuros: colegiado acadêmico e câmaras</a:t>
            </a:r>
          </a:p>
          <a:p>
            <a:r>
              <a:rPr lang="pt-BR" dirty="0"/>
              <a:t>Alteração de horários posterior à matrícula dos alunos </a:t>
            </a:r>
          </a:p>
          <a:p>
            <a:pPr lvl="1"/>
            <a:r>
              <a:rPr lang="pt-BR" dirty="0"/>
              <a:t>Anuência dos estudantes</a:t>
            </a:r>
          </a:p>
          <a:p>
            <a:pPr lvl="1"/>
            <a:r>
              <a:rPr lang="pt-BR" dirty="0"/>
              <a:t>Descarte de turma em horário antigo</a:t>
            </a:r>
          </a:p>
          <a:p>
            <a:pPr lvl="2"/>
            <a:r>
              <a:rPr lang="pt-BR" dirty="0"/>
              <a:t>Limitado pelo prazo de criação de turmas</a:t>
            </a:r>
          </a:p>
          <a:p>
            <a:r>
              <a:rPr lang="pt-BR" dirty="0"/>
              <a:t>Proposta de mudança na gestão de horários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EED8E0D-75A6-D876-4BBA-955F0BDF06E6}"/>
              </a:ext>
            </a:extLst>
          </p:cNvPr>
          <p:cNvGrpSpPr/>
          <p:nvPr/>
        </p:nvGrpSpPr>
        <p:grpSpPr>
          <a:xfrm>
            <a:off x="6096000" y="1319232"/>
            <a:ext cx="6006000" cy="5447042"/>
            <a:chOff x="6231000" y="1859305"/>
            <a:chExt cx="5465993" cy="495729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08C5EFE-AA9E-8D23-FF10-AE4D3221E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1000" y="2228637"/>
              <a:ext cx="5465993" cy="4587960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1DD766D6-C4A9-81A1-B3D0-EDEE0E6B912D}"/>
                </a:ext>
              </a:extLst>
            </p:cNvPr>
            <p:cNvSpPr txBox="1"/>
            <p:nvPr/>
          </p:nvSpPr>
          <p:spPr>
            <a:xfrm>
              <a:off x="6231000" y="1859305"/>
              <a:ext cx="5465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6.11 – Calendário Acadêmico de 2023 - Alterado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Área de pesquisa vasta, antiga e sem resolução definitiva</a:t>
            </a:r>
          </a:p>
          <a:p>
            <a:r>
              <a:rPr lang="pt-BR" dirty="0"/>
              <a:t>Estudo sobre a sequência da criação das grades horárias na UENF</a:t>
            </a:r>
          </a:p>
          <a:p>
            <a:pPr lvl="1"/>
            <a:r>
              <a:rPr lang="pt-BR" dirty="0"/>
              <a:t>Entrevistas: direção, coordenação, chefia, SECACAD, Acadêmico</a:t>
            </a:r>
          </a:p>
          <a:p>
            <a:pPr lvl="1"/>
            <a:r>
              <a:rPr lang="pt-BR" dirty="0"/>
              <a:t>Divergências teóricas e práticas</a:t>
            </a:r>
          </a:p>
          <a:p>
            <a:pPr lvl="1"/>
            <a:r>
              <a:rPr lang="pt-BR" dirty="0"/>
              <a:t>Formulário de pesquisa</a:t>
            </a:r>
          </a:p>
          <a:p>
            <a:r>
              <a:rPr lang="pt-BR" dirty="0"/>
              <a:t>Modelo do problema na UENF</a:t>
            </a:r>
          </a:p>
          <a:p>
            <a:r>
              <a:rPr lang="pt-BR" dirty="0"/>
              <a:t>Desenvolvimento de sistema de suporte à decisão</a:t>
            </a:r>
          </a:p>
          <a:p>
            <a:pPr lvl="1"/>
            <a:r>
              <a:rPr lang="pt-BR" dirty="0"/>
              <a:t>Unificar o processo de coleta de informações</a:t>
            </a:r>
          </a:p>
          <a:p>
            <a:pPr lvl="1"/>
            <a:r>
              <a:rPr lang="pt-BR" dirty="0"/>
              <a:t>Criação de grade horária inicial ao curso de Ciência da Computação</a:t>
            </a:r>
          </a:p>
          <a:p>
            <a:pPr lvl="1"/>
            <a:r>
              <a:rPr lang="pt-BR" dirty="0"/>
              <a:t>Análise de conflitos nas turmas cadastradas</a:t>
            </a:r>
          </a:p>
          <a:p>
            <a:pPr lvl="1"/>
            <a:r>
              <a:rPr lang="pt-BR" dirty="0"/>
              <a:t>Análise histórica dos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Desenvolver as tarefas criadas no GitHub Projects</a:t>
            </a:r>
          </a:p>
          <a:p>
            <a:pPr lvl="1"/>
            <a:r>
              <a:rPr lang="pt-BR" dirty="0"/>
              <a:t>Heurísticas</a:t>
            </a:r>
          </a:p>
          <a:p>
            <a:pPr lvl="1"/>
            <a:r>
              <a:rPr lang="pt-BR" dirty="0"/>
              <a:t>Solução Inicial</a:t>
            </a:r>
          </a:p>
          <a:p>
            <a:pPr lvl="1"/>
            <a:r>
              <a:rPr lang="pt-BR" dirty="0"/>
              <a:t>Integração com o Sistema Acadêmico</a:t>
            </a:r>
          </a:p>
          <a:p>
            <a:pPr lvl="1"/>
            <a:r>
              <a:rPr lang="pt-BR" dirty="0"/>
              <a:t>Interface</a:t>
            </a:r>
          </a:p>
          <a:p>
            <a:r>
              <a:rPr lang="pt-BR" dirty="0"/>
              <a:t>Aprimorar o modelo atual utilizado</a:t>
            </a:r>
          </a:p>
          <a:p>
            <a:r>
              <a:rPr lang="pt-BR" dirty="0"/>
              <a:t>Analisar melhorias gerais ao sistema atual</a:t>
            </a:r>
          </a:p>
          <a:p>
            <a:r>
              <a:rPr lang="pt-BR" dirty="0"/>
              <a:t>Esperança por aplicações futuras</a:t>
            </a:r>
          </a:p>
          <a:p>
            <a:r>
              <a:rPr lang="pt-BR" dirty="0"/>
              <a:t>Conseguir ajudar as pessoas</a:t>
            </a:r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5.8 Próximos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1D27B-264F-89BF-955F-92AD01AF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Funcionalidades implementadas e descartadas</a:t>
            </a:r>
          </a:p>
          <a:p>
            <a:pPr lvl="1"/>
            <a:r>
              <a:rPr lang="pt-BR" dirty="0"/>
              <a:t>Fixação de turmas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Andamento dos alunos</a:t>
            </a:r>
          </a:p>
          <a:p>
            <a:r>
              <a:rPr lang="pt-BR" dirty="0"/>
              <a:t>Funcionalidades preparadas</a:t>
            </a:r>
          </a:p>
          <a:p>
            <a:pPr lvl="1"/>
            <a:r>
              <a:rPr lang="pt-BR" dirty="0"/>
              <a:t>Banco de dados</a:t>
            </a:r>
          </a:p>
          <a:p>
            <a:pPr lvl="2"/>
            <a:r>
              <a:rPr lang="pt-BR" dirty="0"/>
              <a:t>centros, laboratórios, alunos, vigência de disciplinas</a:t>
            </a:r>
          </a:p>
          <a:p>
            <a:pPr lvl="1"/>
            <a:r>
              <a:rPr lang="pt-BR" dirty="0"/>
              <a:t>As descartadas não foram completamente excluídas</a:t>
            </a:r>
          </a:p>
          <a:p>
            <a:pPr lvl="1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5DDE22F9-FB6E-18D1-E400-EDEE572E7A16}"/>
              </a:ext>
            </a:extLst>
          </p:cNvPr>
          <p:cNvGrpSpPr/>
          <p:nvPr/>
        </p:nvGrpSpPr>
        <p:grpSpPr>
          <a:xfrm>
            <a:off x="6136171" y="1718981"/>
            <a:ext cx="6002291" cy="5053755"/>
            <a:chOff x="6186001" y="1836626"/>
            <a:chExt cx="6002291" cy="5053755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6E4964F-F31B-22B7-A230-FA9697200405}"/>
                </a:ext>
              </a:extLst>
            </p:cNvPr>
            <p:cNvSpPr txBox="1"/>
            <p:nvPr/>
          </p:nvSpPr>
          <p:spPr>
            <a:xfrm>
              <a:off x="6365844" y="1836626"/>
              <a:ext cx="5642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5.21 – Diagrama entidade relacionamento final</a:t>
              </a:r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5E3B4A02-C0E5-2D62-8D4C-8A32DEC36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001" y="2205958"/>
              <a:ext cx="6002291" cy="4684423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6157586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3649133"/>
          </a:xfrm>
        </p:spPr>
        <p:txBody>
          <a:bodyPr anchor="t">
            <a:normAutofit/>
          </a:bodyPr>
          <a:lstStyle/>
          <a:p>
            <a:r>
              <a:rPr lang="pt-BR" sz="2400" dirty="0"/>
              <a:t>Superar especificidades</a:t>
            </a:r>
          </a:p>
          <a:p>
            <a:pPr lvl="1"/>
            <a:r>
              <a:rPr lang="pt-BR" sz="2000" dirty="0"/>
              <a:t>Pesquisa bibliográfica com foco nas abordagens qualitativas</a:t>
            </a:r>
          </a:p>
          <a:p>
            <a:pPr lvl="1"/>
            <a:r>
              <a:rPr lang="pt-BR" sz="2000" dirty="0"/>
              <a:t>Desenvolvimento de material de pesquisa</a:t>
            </a:r>
          </a:p>
          <a:p>
            <a:pPr lvl="1"/>
            <a:r>
              <a:rPr lang="pt-BR" sz="2000" dirty="0"/>
              <a:t>Pesquisa exploratória qualitativa e quantitativa</a:t>
            </a:r>
          </a:p>
          <a:p>
            <a:pPr lvl="1"/>
            <a:r>
              <a:rPr lang="pt-BR" sz="2000" dirty="0"/>
              <a:t>Elicitação de requisitos (PIERRE; FAIRLEY; SOCIETY, 2014)</a:t>
            </a:r>
          </a:p>
          <a:p>
            <a:r>
              <a:rPr lang="pt-BR" sz="2400" dirty="0"/>
              <a:t>Modelagem conceitual do sistema</a:t>
            </a:r>
          </a:p>
          <a:p>
            <a:r>
              <a:rPr lang="pt-BR" sz="2400" dirty="0"/>
              <a:t>Desenvolvimento do sistema de suporte 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Vasto campo de pesquisa.</a:t>
            </a:r>
          </a:p>
          <a:p>
            <a:pPr lvl="1"/>
            <a:r>
              <a:rPr lang="pt-BR" sz="2000" dirty="0"/>
              <a:t>Problema de otimização de agendamento de grade horária</a:t>
            </a:r>
          </a:p>
          <a:p>
            <a:pPr lvl="1"/>
            <a:r>
              <a:rPr lang="pt-BR" sz="2000" b="1" i="1" dirty="0"/>
              <a:t>Educational Timetabling</a:t>
            </a:r>
            <a:r>
              <a:rPr lang="pt-BR" sz="2000" dirty="0"/>
              <a:t>: conjunto de problemas de grade horária relacionadas à educação (ALENCAR et al., 2019b)</a:t>
            </a:r>
          </a:p>
          <a:p>
            <a:pPr lvl="1"/>
            <a:r>
              <a:rPr lang="pt-BR" sz="2000" b="1" i="1" dirty="0"/>
              <a:t>University Class Timetable</a:t>
            </a:r>
            <a:r>
              <a:rPr lang="pt-BR" sz="2000" dirty="0"/>
              <a:t>: grade horária que tem como recursos a se alocar a disponibilidade de professores e salas, a quantidade de alunos e os requisitos que determinada disciplina exige (WREN, 1996)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b="1" dirty="0"/>
              <a:t>Grade Horária (</a:t>
            </a:r>
            <a:r>
              <a:rPr lang="pt-BR" sz="2000" b="1" i="1" dirty="0"/>
              <a:t>timetable</a:t>
            </a:r>
            <a:r>
              <a:rPr lang="pt-BR" sz="2000" b="1" dirty="0"/>
              <a:t>)</a:t>
            </a:r>
            <a:r>
              <a:rPr lang="pt-BR" sz="2000" dirty="0"/>
              <a:t>: uma estrutura que mostra quando que eventos ocorrerão, não havendo necessariamente a alocação de recursos (WREN, 1996). Neste trabalho será considerado </a:t>
            </a:r>
            <a:r>
              <a:rPr lang="pt-BR" sz="2000" i="1" dirty="0"/>
              <a:t>timetable </a:t>
            </a:r>
            <a:r>
              <a:rPr lang="pt-BR" sz="2000" dirty="0"/>
              <a:t>como um pacote de valores (Professores x Disciplinas x Sala x Alunos x Horários x Dias) distribuídos em uma só estrutura.</a:t>
            </a:r>
          </a:p>
          <a:p>
            <a:pPr lvl="1"/>
            <a:r>
              <a:rPr lang="pt-BR" sz="1800" dirty="0"/>
              <a:t>Usado em diversos campos como enfermagem, esportes, funcionários e transportes</a:t>
            </a:r>
          </a:p>
          <a:p>
            <a:r>
              <a:rPr lang="pt-BR" sz="2000" b="1" dirty="0"/>
              <a:t>Alocação</a:t>
            </a:r>
            <a:r>
              <a:rPr lang="pt-BR" sz="2000" dirty="0"/>
              <a:t>: criar qualquer relação entre as dimensões.</a:t>
            </a:r>
            <a:endParaRPr lang="pt-BR" sz="2000" b="1" dirty="0"/>
          </a:p>
          <a:p>
            <a:r>
              <a:rPr lang="pt-BR" sz="2000" b="1" dirty="0"/>
              <a:t>Restrições rígidas e flexíveis (</a:t>
            </a:r>
            <a:r>
              <a:rPr lang="pt-BR" sz="2000" b="1" i="1" dirty="0"/>
              <a:t>hard and soft constraints</a:t>
            </a:r>
            <a:r>
              <a:rPr lang="pt-BR" sz="2000" b="1" dirty="0"/>
              <a:t>)</a:t>
            </a:r>
            <a:r>
              <a:rPr lang="pt-BR" sz="2000" dirty="0"/>
              <a:t>: rígidas são de atendimento obrigatório, enquanto as restrições maleáveis são opcionais, mas convenientes para melhorar a qualidade da solução obtida. (ALENCAR et al., 2019b)</a:t>
            </a:r>
          </a:p>
          <a:p>
            <a:r>
              <a:rPr lang="pt-BR" sz="2000" dirty="0"/>
              <a:t>(SOUZA, 2000)</a:t>
            </a:r>
          </a:p>
          <a:p>
            <a:pPr lvl="1"/>
            <a:r>
              <a:rPr lang="pt-BR" sz="1800" b="1" dirty="0"/>
              <a:t>Viabilidade:</a:t>
            </a:r>
            <a:r>
              <a:rPr lang="pt-BR" sz="1800" dirty="0"/>
              <a:t> encontrar um conjunto de alocações que satisfaça as restrições</a:t>
            </a:r>
          </a:p>
          <a:p>
            <a:pPr lvl="1"/>
            <a:r>
              <a:rPr lang="pt-BR" sz="1800" b="1" dirty="0"/>
              <a:t>Otimalidade:</a:t>
            </a:r>
            <a:r>
              <a:rPr lang="pt-BR" sz="1800" dirty="0"/>
              <a:t> buscar as soluções viáveis que melhor atendam os critérios de avaliação da função objetivo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87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3779</TotalTime>
  <Words>4990</Words>
  <Application>Microsoft Office PowerPoint</Application>
  <PresentationFormat>Widescreen</PresentationFormat>
  <Paragraphs>443</Paragraphs>
  <Slides>68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3.1: Estágios de 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da Instituição 4.1: a uenf</vt:lpstr>
      <vt:lpstr>Estrutura da Instituição 4.1: a uenf</vt:lpstr>
      <vt:lpstr>Estrutura da Instituição 4.1: a uenf</vt:lpstr>
      <vt:lpstr>Estrutura da Instituição 4.2: Entrevistas</vt:lpstr>
      <vt:lpstr>Estrutura da Instituição</vt:lpstr>
      <vt:lpstr>Estrutura da Instituição</vt:lpstr>
      <vt:lpstr>Estrutura da Instituição</vt:lpstr>
      <vt:lpstr>Estrutura da Instituição</vt:lpstr>
      <vt:lpstr>Desenvolvimento 5.1 Projetos anteriores</vt:lpstr>
      <vt:lpstr>Desenvolvimento 5.2 Acesso aos dados acadêmicos</vt:lpstr>
      <vt:lpstr>Desenvolvimento 5.3 prototipagem</vt:lpstr>
      <vt:lpstr>Desenvolvimento 5.3 prototipagem</vt:lpstr>
      <vt:lpstr>Desenvolvimento 5.4 Programação do sistema</vt:lpstr>
      <vt:lpstr>Desenvolvimento 5.4.1 Versão 1.0</vt:lpstr>
      <vt:lpstr>Desenvolvimento 5.4.2 Versão 2.0</vt:lpstr>
      <vt:lpstr>Desenvolvimento 5.4.2 Versão 2.0</vt:lpstr>
      <vt:lpstr>Desenvolvimento 5.4.3 Versão 3.0</vt:lpstr>
      <vt:lpstr>Desenvolvimento 5.4.3 Versão 3.0</vt:lpstr>
      <vt:lpstr>Desenvolvimento 5.4.3 Versão 3.0</vt:lpstr>
      <vt:lpstr>Desenvolvimento 5.5 Solução Inicial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5.6.3 Resolução dos conflitos</vt:lpstr>
      <vt:lpstr>Desenvolvimento 5.7 Preenchimento de dados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6.2: Ferramentas disponíveis</vt:lpstr>
      <vt:lpstr>Conclusões</vt:lpstr>
      <vt:lpstr>Conclusões 7.1: trabalhos futuros</vt:lpstr>
      <vt:lpstr>Desenvolvimento 5.8 Próximos Desenvolvimentos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321</cp:revision>
  <dcterms:created xsi:type="dcterms:W3CDTF">2023-05-30T00:17:32Z</dcterms:created>
  <dcterms:modified xsi:type="dcterms:W3CDTF">2024-06-29T14:50:39Z</dcterms:modified>
</cp:coreProperties>
</file>